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7"/>
  </p:notesMasterIdLst>
  <p:sldIdLst>
    <p:sldId id="256" r:id="rId2"/>
    <p:sldId id="267" r:id="rId3"/>
    <p:sldId id="270" r:id="rId4"/>
    <p:sldId id="271" r:id="rId5"/>
    <p:sldId id="273" r:id="rId6"/>
    <p:sldId id="274" r:id="rId7"/>
    <p:sldId id="275" r:id="rId8"/>
    <p:sldId id="276" r:id="rId9"/>
    <p:sldId id="281" r:id="rId10"/>
    <p:sldId id="297" r:id="rId11"/>
    <p:sldId id="298" r:id="rId12"/>
    <p:sldId id="299" r:id="rId13"/>
    <p:sldId id="284" r:id="rId14"/>
    <p:sldId id="285" r:id="rId15"/>
    <p:sldId id="286" r:id="rId16"/>
    <p:sldId id="287" r:id="rId17"/>
    <p:sldId id="288" r:id="rId18"/>
    <p:sldId id="289" r:id="rId19"/>
    <p:sldId id="290" r:id="rId20"/>
    <p:sldId id="291" r:id="rId21"/>
    <p:sldId id="292" r:id="rId22"/>
    <p:sldId id="293" r:id="rId23"/>
    <p:sldId id="294" r:id="rId24"/>
    <p:sldId id="295" r:id="rId25"/>
    <p:sldId id="272" r:id="rId26"/>
    <p:sldId id="296" r:id="rId27"/>
    <p:sldId id="279" r:id="rId28"/>
    <p:sldId id="280" r:id="rId29"/>
    <p:sldId id="283" r:id="rId30"/>
    <p:sldId id="278" r:id="rId31"/>
    <p:sldId id="282" r:id="rId32"/>
    <p:sldId id="277" r:id="rId33"/>
    <p:sldId id="259" r:id="rId34"/>
    <p:sldId id="262" r:id="rId35"/>
    <p:sldId id="261" r:id="rId36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C8E213-D90F-402B-B127-D449472D4D6C}" type="datetimeFigureOut">
              <a:rPr lang="zh-CN" altLang="en-US" smtClean="0"/>
              <a:pPr/>
              <a:t>2016/7/27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1A697C-4D22-43F5-8D19-7DE4BA525BC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dirty="0">
                <a:latin typeface="Arial" pitchFamily="34" charset="0"/>
                <a:ea typeface="汉仪中等线简" pitchFamily="49" charset="-122"/>
                <a:cs typeface="Arial" pitchFamily="34" charset="0"/>
              </a:rPr>
              <a:t>制造过程包含工件检测。许多方法都可以完成检测，但哪种是最合适的？ </a:t>
            </a:r>
          </a:p>
          <a:p>
            <a:endParaRPr lang="zh-CN" baseline="0" dirty="0">
              <a:latin typeface="Arial" pitchFamily="34" charset="0"/>
              <a:ea typeface="汉仪中等线简" pitchFamily="49" charset="-122"/>
              <a:cs typeface="Arial" pitchFamily="34" charset="0"/>
            </a:endParaRPr>
          </a:p>
          <a:p>
            <a:pPr marL="228600" indent="-228600">
              <a:buAutoNum type="arabicPeriod"/>
            </a:pPr>
            <a:r>
              <a:rPr dirty="0">
                <a:latin typeface="Arial" pitchFamily="34" charset="0"/>
                <a:ea typeface="汉仪中等线简" pitchFamily="49" charset="-122"/>
                <a:cs typeface="Arial" pitchFamily="34" charset="0"/>
              </a:rPr>
              <a:t>使用定制量具</a:t>
            </a:r>
          </a:p>
          <a:p>
            <a:pPr marL="228600" indent="-228600">
              <a:buAutoNum type="arabicPeriod"/>
            </a:pPr>
            <a:r>
              <a:rPr dirty="0">
                <a:latin typeface="Arial" pitchFamily="34" charset="0"/>
                <a:ea typeface="汉仪中等线简" pitchFamily="49" charset="-122"/>
                <a:cs typeface="Arial" pitchFamily="34" charset="0"/>
              </a:rPr>
              <a:t>使用坐标测量机</a:t>
            </a:r>
          </a:p>
          <a:p>
            <a:pPr marL="228600" indent="-228600">
              <a:buAutoNum type="arabicPeriod"/>
            </a:pPr>
            <a:r>
              <a:rPr dirty="0">
                <a:latin typeface="Arial" pitchFamily="34" charset="0"/>
                <a:ea typeface="汉仪中等线简" pitchFamily="49" charset="-122"/>
                <a:cs typeface="Arial" pitchFamily="34" charset="0"/>
              </a:rPr>
              <a:t>使用手动工具</a:t>
            </a:r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dirty="0">
                <a:latin typeface="SimSun"/>
                <a:cs typeface="SimSun"/>
              </a:rPr>
              <a:t>Renishaw plc</a:t>
            </a:r>
            <a:endParaRPr lang="zh-CN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BC49EE4D-5529-4661-BA30-F6CD3A5AF613}" type="datetime1">
              <a:rPr lang="en-GB" smtClean="0"/>
              <a:pPr/>
              <a:t>27/07/2016</a:t>
            </a:fld>
            <a:endParaRPr 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dirty="0">
                <a:latin typeface="SimSun"/>
                <a:cs typeface="SimSun"/>
              </a:rPr>
              <a:t>机密</a:t>
            </a:r>
            <a:endParaRPr 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r>
              <a:rPr dirty="0">
                <a:latin typeface="SimSun"/>
                <a:cs typeface="SimSun"/>
              </a:rPr>
              <a:t>页码 </a:t>
            </a:r>
            <a:fld id="{88230F06-C107-4A2E-AD06-18612C95C4F9}" type="slidenum">
              <a:rPr lang="en-GB" smtClean="0"/>
              <a:pPr/>
              <a:t>2</a:t>
            </a:fld>
            <a:endParaRPr lang="zh-CN"/>
          </a:p>
        </p:txBody>
      </p:sp>
    </p:spTree>
    <p:extLst>
      <p:ext uri="{BB962C8B-B14F-4D97-AF65-F5344CB8AC3E}">
        <p14:creationId xmlns:p14="http://schemas.microsoft.com/office/powerpoint/2010/main" val="24708077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dirty="0">
                <a:latin typeface="Arial" pitchFamily="34" charset="0"/>
                <a:ea typeface="汉仪中等线简" pitchFamily="49" charset="-122"/>
                <a:cs typeface="Arial" pitchFamily="34" charset="0"/>
              </a:rPr>
              <a:t>如果我们看一下定制量具，便会发现它们的优点是...</a:t>
            </a:r>
          </a:p>
          <a:p>
            <a:endParaRPr lang="zh-CN" baseline="0" dirty="0">
              <a:latin typeface="Arial" pitchFamily="34" charset="0"/>
              <a:ea typeface="汉仪中等线简" pitchFamily="49" charset="-122"/>
              <a:cs typeface="Arial" pitchFamily="34" charset="0"/>
            </a:endParaRPr>
          </a:p>
          <a:p>
            <a:r>
              <a:rPr dirty="0">
                <a:latin typeface="Arial" pitchFamily="34" charset="0"/>
                <a:ea typeface="汉仪中等线简" pitchFamily="49" charset="-122"/>
                <a:cs typeface="Arial" pitchFamily="34" charset="0"/>
              </a:rPr>
              <a:t>快速、精确以及重复性好。</a:t>
            </a:r>
          </a:p>
          <a:p>
            <a:endParaRPr lang="zh-CN" baseline="0" dirty="0">
              <a:latin typeface="Arial" pitchFamily="34" charset="0"/>
              <a:ea typeface="汉仪中等线简" pitchFamily="49" charset="-122"/>
              <a:cs typeface="Arial" pitchFamily="34" charset="0"/>
            </a:endParaRPr>
          </a:p>
          <a:p>
            <a:r>
              <a:rPr dirty="0">
                <a:latin typeface="Arial" pitchFamily="34" charset="0"/>
                <a:ea typeface="汉仪中等线简" pitchFamily="49" charset="-122"/>
                <a:cs typeface="Arial" pitchFamily="34" charset="0"/>
              </a:rPr>
              <a:t>但他们同时也很...</a:t>
            </a:r>
          </a:p>
          <a:p>
            <a:endParaRPr lang="zh-CN" baseline="0" dirty="0">
              <a:latin typeface="Arial" pitchFamily="34" charset="0"/>
              <a:ea typeface="汉仪中等线简" pitchFamily="49" charset="-122"/>
              <a:cs typeface="Arial" pitchFamily="34" charset="0"/>
            </a:endParaRPr>
          </a:p>
          <a:p>
            <a:r>
              <a:rPr dirty="0">
                <a:latin typeface="Arial" pitchFamily="34" charset="0"/>
                <a:ea typeface="汉仪中等线简" pitchFamily="49" charset="-122"/>
                <a:cs typeface="Arial" pitchFamily="34" charset="0"/>
              </a:rPr>
              <a:t>昂贵、很难改造并且当更改了设计后通常需要更换。</a:t>
            </a:r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dirty="0">
                <a:latin typeface="SimSun"/>
                <a:cs typeface="SimSun"/>
              </a:rPr>
              <a:t>Renishaw plc</a:t>
            </a:r>
            <a:endParaRPr lang="zh-CN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BC49EE4D-5529-4661-BA30-F6CD3A5AF613}" type="datetime1">
              <a:rPr lang="en-GB" smtClean="0"/>
              <a:pPr/>
              <a:t>27/07/2016</a:t>
            </a:fld>
            <a:endParaRPr 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dirty="0">
                <a:latin typeface="SimSun"/>
                <a:cs typeface="SimSun"/>
              </a:rPr>
              <a:t>机密</a:t>
            </a:r>
            <a:endParaRPr 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r>
              <a:rPr dirty="0">
                <a:latin typeface="SimSun"/>
                <a:cs typeface="SimSun"/>
              </a:rPr>
              <a:t>页码 </a:t>
            </a:r>
            <a:fld id="{88230F06-C107-4A2E-AD06-18612C95C4F9}" type="slidenum">
              <a:rPr lang="en-GB" smtClean="0"/>
              <a:pPr/>
              <a:t>3</a:t>
            </a:fld>
            <a:endParaRPr lang="zh-CN"/>
          </a:p>
        </p:txBody>
      </p:sp>
    </p:spTree>
    <p:extLst>
      <p:ext uri="{BB962C8B-B14F-4D97-AF65-F5344CB8AC3E}">
        <p14:creationId xmlns:p14="http://schemas.microsoft.com/office/powerpoint/2010/main" val="25783637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dirty="0">
                <a:latin typeface="Arial" pitchFamily="34" charset="0"/>
                <a:ea typeface="汉仪中等线简" pitchFamily="49" charset="-122"/>
                <a:cs typeface="Arial" pitchFamily="34" charset="0"/>
              </a:rPr>
              <a:t>坐标测量机的优点是灵活、精确且重复性好。</a:t>
            </a:r>
          </a:p>
          <a:p>
            <a:endParaRPr lang="zh-CN" baseline="0" dirty="0">
              <a:latin typeface="Arial" pitchFamily="34" charset="0"/>
              <a:ea typeface="汉仪中等线简" pitchFamily="49" charset="-122"/>
              <a:cs typeface="Arial" pitchFamily="34" charset="0"/>
            </a:endParaRPr>
          </a:p>
          <a:p>
            <a:r>
              <a:rPr dirty="0">
                <a:latin typeface="Arial" pitchFamily="34" charset="0"/>
                <a:ea typeface="汉仪中等线简" pitchFamily="49" charset="-122"/>
                <a:cs typeface="Arial" pitchFamily="34" charset="0"/>
              </a:rPr>
              <a:t>但其缺点是...</a:t>
            </a:r>
          </a:p>
          <a:p>
            <a:endParaRPr lang="zh-CN" baseline="0" dirty="0">
              <a:latin typeface="Arial" pitchFamily="34" charset="0"/>
              <a:ea typeface="汉仪中等线简" pitchFamily="49" charset="-122"/>
              <a:cs typeface="Arial" pitchFamily="34" charset="0"/>
            </a:endParaRPr>
          </a:p>
          <a:p>
            <a:r>
              <a:rPr dirty="0">
                <a:latin typeface="Arial" pitchFamily="34" charset="0"/>
                <a:ea typeface="汉仪中等线简" pitchFamily="49" charset="-122"/>
                <a:cs typeface="Arial" pitchFamily="34" charset="0"/>
              </a:rPr>
              <a:t>速度慢、昂贵且如果没有温控措施时不够精确。</a:t>
            </a:r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dirty="0">
                <a:latin typeface="SimSun"/>
                <a:cs typeface="SimSun"/>
              </a:rPr>
              <a:t>Renishaw plc</a:t>
            </a:r>
            <a:endParaRPr lang="zh-CN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BC49EE4D-5529-4661-BA30-F6CD3A5AF613}" type="datetime1">
              <a:rPr lang="en-GB" smtClean="0"/>
              <a:pPr/>
              <a:t>27/07/2016</a:t>
            </a:fld>
            <a:endParaRPr 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dirty="0">
                <a:latin typeface="SimSun"/>
                <a:cs typeface="SimSun"/>
              </a:rPr>
              <a:t>机密</a:t>
            </a:r>
            <a:endParaRPr 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r>
              <a:rPr dirty="0">
                <a:latin typeface="SimSun"/>
                <a:cs typeface="SimSun"/>
              </a:rPr>
              <a:t>页码 </a:t>
            </a:r>
            <a:fld id="{88230F06-C107-4A2E-AD06-18612C95C4F9}" type="slidenum">
              <a:rPr lang="en-GB" smtClean="0"/>
              <a:pPr/>
              <a:t>4</a:t>
            </a:fld>
            <a:endParaRPr lang="zh-CN"/>
          </a:p>
        </p:txBody>
      </p:sp>
    </p:spTree>
    <p:extLst>
      <p:ext uri="{BB962C8B-B14F-4D97-AF65-F5344CB8AC3E}">
        <p14:creationId xmlns:p14="http://schemas.microsoft.com/office/powerpoint/2010/main" val="38547517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dirty="0">
                <a:latin typeface="Arial" pitchFamily="34" charset="0"/>
                <a:ea typeface="汉仪中等线简" pitchFamily="49" charset="-122"/>
                <a:cs typeface="Arial" pitchFamily="34" charset="0"/>
              </a:rPr>
              <a:t>手动工具的优点是快速、易于使用且成本低。 </a:t>
            </a:r>
          </a:p>
          <a:p>
            <a:endParaRPr lang="zh-CN" baseline="0" dirty="0">
              <a:latin typeface="Arial" pitchFamily="34" charset="0"/>
              <a:ea typeface="汉仪中等线简" pitchFamily="49" charset="-122"/>
              <a:cs typeface="Arial" pitchFamily="34" charset="0"/>
            </a:endParaRPr>
          </a:p>
          <a:p>
            <a:r>
              <a:rPr dirty="0">
                <a:latin typeface="Arial" pitchFamily="34" charset="0"/>
                <a:ea typeface="汉仪中等线简" pitchFamily="49" charset="-122"/>
                <a:cs typeface="Arial" pitchFamily="34" charset="0"/>
              </a:rPr>
              <a:t>但其缺点是测量结果不一致、功能有限且需要定期校准。 </a:t>
            </a:r>
            <a:endParaRPr lang="zh-CN" dirty="0">
              <a:latin typeface="Arial" pitchFamily="34" charset="0"/>
              <a:ea typeface="汉仪中等线简" pitchFamily="49" charset="-122"/>
              <a:cs typeface="Arial" pitchFamily="34" charset="0"/>
            </a:endParaRPr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dirty="0">
                <a:latin typeface="SimSun"/>
                <a:cs typeface="SimSun"/>
              </a:rPr>
              <a:t>Renishaw plc</a:t>
            </a:r>
            <a:endParaRPr lang="zh-CN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BC49EE4D-5529-4661-BA30-F6CD3A5AF613}" type="datetime1">
              <a:rPr lang="en-GB" smtClean="0"/>
              <a:pPr/>
              <a:t>27/07/2016</a:t>
            </a:fld>
            <a:endParaRPr 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dirty="0">
                <a:latin typeface="SimSun"/>
                <a:cs typeface="SimSun"/>
              </a:rPr>
              <a:t>机密</a:t>
            </a:r>
            <a:endParaRPr 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r>
              <a:rPr dirty="0">
                <a:latin typeface="SimSun"/>
                <a:cs typeface="SimSun"/>
              </a:rPr>
              <a:t>页码 </a:t>
            </a:r>
            <a:fld id="{88230F06-C107-4A2E-AD06-18612C95C4F9}" type="slidenum">
              <a:rPr lang="en-GB" smtClean="0"/>
              <a:pPr/>
              <a:t>5</a:t>
            </a:fld>
            <a:endParaRPr lang="zh-CN"/>
          </a:p>
        </p:txBody>
      </p:sp>
    </p:spTree>
    <p:extLst>
      <p:ext uri="{BB962C8B-B14F-4D97-AF65-F5344CB8AC3E}">
        <p14:creationId xmlns:p14="http://schemas.microsoft.com/office/powerpoint/2010/main" val="33411408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dirty="0">
                <a:latin typeface="Arial" pitchFamily="34" charset="0"/>
                <a:ea typeface="汉仪中等线简" pitchFamily="49" charset="-122"/>
                <a:cs typeface="Arial" pitchFamily="34" charset="0"/>
              </a:rPr>
              <a:t>使用定制量具、坐标测量机和手动工具，您无法享受到全部这些优点...</a:t>
            </a:r>
          </a:p>
          <a:p>
            <a:endParaRPr lang="zh-CN" baseline="0" dirty="0">
              <a:latin typeface="Arial" pitchFamily="34" charset="0"/>
              <a:ea typeface="汉仪中等线简" pitchFamily="49" charset="-122"/>
              <a:cs typeface="Arial" pitchFamily="34" charset="0"/>
            </a:endParaRPr>
          </a:p>
          <a:p>
            <a:endParaRPr lang="zh-CN" dirty="0">
              <a:latin typeface="Arial" pitchFamily="34" charset="0"/>
              <a:ea typeface="汉仪中等线简" pitchFamily="49" charset="-122"/>
              <a:cs typeface="Arial" pitchFamily="34" charset="0"/>
            </a:endParaRPr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dirty="0">
                <a:latin typeface="SimSun"/>
                <a:cs typeface="SimSun"/>
              </a:rPr>
              <a:t>Renishaw plc</a:t>
            </a:r>
            <a:endParaRPr lang="zh-CN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BC49EE4D-5529-4661-BA30-F6CD3A5AF613}" type="datetime1">
              <a:rPr lang="en-GB" smtClean="0"/>
              <a:pPr/>
              <a:t>27/07/2016</a:t>
            </a:fld>
            <a:endParaRPr 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dirty="0">
                <a:latin typeface="SimSun"/>
                <a:cs typeface="SimSun"/>
              </a:rPr>
              <a:t>机密</a:t>
            </a:r>
            <a:endParaRPr 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r>
              <a:rPr dirty="0">
                <a:latin typeface="SimSun"/>
                <a:cs typeface="SimSun"/>
              </a:rPr>
              <a:t>页码 </a:t>
            </a:r>
            <a:fld id="{88230F06-C107-4A2E-AD06-18612C95C4F9}" type="slidenum">
              <a:rPr lang="en-GB" smtClean="0"/>
              <a:pPr/>
              <a:t>6</a:t>
            </a:fld>
            <a:endParaRPr lang="zh-CN"/>
          </a:p>
        </p:txBody>
      </p:sp>
    </p:spTree>
    <p:extLst>
      <p:ext uri="{BB962C8B-B14F-4D97-AF65-F5344CB8AC3E}">
        <p14:creationId xmlns:p14="http://schemas.microsoft.com/office/powerpoint/2010/main" val="207464789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dirty="0">
                <a:latin typeface="Arial" pitchFamily="34" charset="0"/>
                <a:ea typeface="汉仪中等线简" pitchFamily="49" charset="-122"/>
                <a:cs typeface="Arial" pitchFamily="34" charset="0"/>
              </a:rPr>
              <a:t>使用Equator比对仪，您能够享受到全部这些优点。 </a:t>
            </a:r>
          </a:p>
          <a:p>
            <a:endParaRPr lang="zh-CN" baseline="0" dirty="0">
              <a:latin typeface="Arial" pitchFamily="34" charset="0"/>
              <a:ea typeface="汉仪中等线简" pitchFamily="49" charset="-122"/>
              <a:cs typeface="Arial" pitchFamily="34" charset="0"/>
            </a:endParaRPr>
          </a:p>
          <a:p>
            <a:r>
              <a:rPr dirty="0">
                <a:latin typeface="Arial" pitchFamily="34" charset="0"/>
                <a:ea typeface="汉仪中等线简" pitchFamily="49" charset="-122"/>
                <a:cs typeface="Arial" pitchFamily="34" charset="0"/>
              </a:rPr>
              <a:t>灵活、重复性好、拥有成本低、快速且易于使用。</a:t>
            </a:r>
            <a:endParaRPr lang="zh-CN" dirty="0">
              <a:latin typeface="Arial" pitchFamily="34" charset="0"/>
              <a:ea typeface="汉仪中等线简" pitchFamily="49" charset="-122"/>
              <a:cs typeface="Arial" pitchFamily="34" charset="0"/>
            </a:endParaRPr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dirty="0">
                <a:latin typeface="SimSun"/>
                <a:cs typeface="SimSun"/>
              </a:rPr>
              <a:t>Renishaw plc</a:t>
            </a:r>
            <a:endParaRPr lang="zh-CN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BC49EE4D-5529-4661-BA30-F6CD3A5AF613}" type="datetime1">
              <a:rPr lang="en-GB" smtClean="0"/>
              <a:pPr/>
              <a:t>27/07/2016</a:t>
            </a:fld>
            <a:endParaRPr 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dirty="0">
                <a:latin typeface="SimSun"/>
                <a:cs typeface="SimSun"/>
              </a:rPr>
              <a:t>机密</a:t>
            </a:r>
            <a:endParaRPr 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r>
              <a:rPr dirty="0">
                <a:latin typeface="SimSun"/>
                <a:cs typeface="SimSun"/>
              </a:rPr>
              <a:t>页码 </a:t>
            </a:r>
            <a:fld id="{88230F06-C107-4A2E-AD06-18612C95C4F9}" type="slidenum">
              <a:rPr lang="en-GB" smtClean="0"/>
              <a:pPr/>
              <a:t>7</a:t>
            </a:fld>
            <a:endParaRPr lang="zh-CN"/>
          </a:p>
        </p:txBody>
      </p:sp>
    </p:spTree>
    <p:extLst>
      <p:ext uri="{BB962C8B-B14F-4D97-AF65-F5344CB8AC3E}">
        <p14:creationId xmlns:p14="http://schemas.microsoft.com/office/powerpoint/2010/main" val="17218162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dirty="0">
                <a:latin typeface="Arial" pitchFamily="34" charset="0"/>
                <a:ea typeface="汉仪中等线简" pitchFamily="49" charset="-122"/>
                <a:cs typeface="Arial" pitchFamily="34" charset="0"/>
              </a:rPr>
              <a:t>Equator比对仪是什么？ </a:t>
            </a:r>
          </a:p>
          <a:p>
            <a:endParaRPr lang="zh-CN" baseline="0" dirty="0">
              <a:latin typeface="Arial" pitchFamily="34" charset="0"/>
              <a:ea typeface="汉仪中等线简" pitchFamily="49" charset="-122"/>
              <a:cs typeface="Arial" pitchFamily="34" charset="0"/>
            </a:endParaRPr>
          </a:p>
          <a:p>
            <a:pPr marL="228600" indent="-228600">
              <a:buAutoNum type="arabicPeriod"/>
            </a:pPr>
            <a:r>
              <a:rPr dirty="0">
                <a:latin typeface="Arial" pitchFamily="34" charset="0"/>
                <a:ea typeface="汉仪中等线简" pitchFamily="49" charset="-122"/>
                <a:cs typeface="Arial" pitchFamily="34" charset="0"/>
              </a:rPr>
              <a:t>可重复的比对测量系统</a:t>
            </a:r>
          </a:p>
          <a:p>
            <a:pPr marL="228600" indent="-228600">
              <a:buAutoNum type="arabicPeriod"/>
            </a:pPr>
            <a:r>
              <a:rPr dirty="0">
                <a:latin typeface="Arial" pitchFamily="34" charset="0"/>
                <a:ea typeface="汉仪中等线简" pitchFamily="49" charset="-122"/>
                <a:cs typeface="Arial" pitchFamily="34" charset="0"/>
              </a:rPr>
              <a:t>设计用于车间环境</a:t>
            </a:r>
          </a:p>
          <a:p>
            <a:pPr marL="228600" indent="-228600">
              <a:buAutoNum type="arabicPeriod"/>
            </a:pPr>
            <a:r>
              <a:rPr dirty="0">
                <a:latin typeface="Arial" pitchFamily="34" charset="0"/>
                <a:ea typeface="汉仪中等线简" pitchFamily="49" charset="-122"/>
                <a:cs typeface="Arial" pitchFamily="34" charset="0"/>
              </a:rPr>
              <a:t>低成本且能够重复使用</a:t>
            </a:r>
          </a:p>
          <a:p>
            <a:pPr marL="228600" indent="-228600">
              <a:buAutoNum type="arabicPeriod"/>
            </a:pPr>
            <a:r>
              <a:rPr dirty="0">
                <a:latin typeface="Arial" pitchFamily="34" charset="0"/>
                <a:ea typeface="汉仪中等线简" pitchFamily="49" charset="-122"/>
                <a:cs typeface="Arial" pitchFamily="34" charset="0"/>
              </a:rPr>
              <a:t>能够测量不同工件</a:t>
            </a:r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dirty="0">
                <a:latin typeface="SimSun"/>
                <a:cs typeface="SimSun"/>
              </a:rPr>
              <a:t>Renishaw plc</a:t>
            </a:r>
            <a:endParaRPr lang="zh-CN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BC49EE4D-5529-4661-BA30-F6CD3A5AF613}" type="datetime1">
              <a:rPr lang="en-GB" smtClean="0"/>
              <a:pPr/>
              <a:t>27/07/2016</a:t>
            </a:fld>
            <a:endParaRPr 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dirty="0">
                <a:latin typeface="SimSun"/>
                <a:cs typeface="SimSun"/>
              </a:rPr>
              <a:t>机密</a:t>
            </a:r>
            <a:endParaRPr 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r>
              <a:rPr dirty="0">
                <a:latin typeface="SimSun"/>
                <a:cs typeface="SimSun"/>
              </a:rPr>
              <a:t>页码 </a:t>
            </a:r>
            <a:fld id="{88230F06-C107-4A2E-AD06-18612C95C4F9}" type="slidenum">
              <a:rPr lang="en-GB" smtClean="0"/>
              <a:pPr/>
              <a:t>8</a:t>
            </a:fld>
            <a:endParaRPr lang="zh-CN"/>
          </a:p>
        </p:txBody>
      </p:sp>
    </p:spTree>
    <p:extLst>
      <p:ext uri="{BB962C8B-B14F-4D97-AF65-F5344CB8AC3E}">
        <p14:creationId xmlns:p14="http://schemas.microsoft.com/office/powerpoint/2010/main" val="14842997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Introduction to the Applications Academy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F8CDA4B6-4F9B-4A53-AB80-591D7F491999}" type="slidenum">
              <a:rPr lang="en-GB" smtClean="0"/>
              <a:pPr>
                <a:defRPr/>
              </a:pPr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8657897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Introduction to the Applications Academy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F8CDA4B6-4F9B-4A53-AB80-591D7F491999}" type="slidenum">
              <a:rPr lang="en-GB" smtClean="0"/>
              <a:pPr>
                <a:defRPr/>
              </a:pPr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82173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Introduction to the Applications Academy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F8CDA4B6-4F9B-4A53-AB80-591D7F491999}" type="slidenum">
              <a:rPr lang="en-GB" smtClean="0"/>
              <a:pPr>
                <a:defRPr/>
              </a:pPr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786575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Introduce how Equator works as a gauge by comparing</a:t>
            </a:r>
            <a:r>
              <a:rPr lang="en-GB" baseline="0" dirty="0"/>
              <a:t> a known (Master) part with the part being inspected. Introduce the 2 compare methods and the benefits of each.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Introduction to the Applications Academy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F8CDA4B6-4F9B-4A53-AB80-591D7F491999}" type="slidenum">
              <a:rPr lang="en-GB" smtClean="0"/>
              <a:pPr>
                <a:defRPr/>
              </a:pPr>
              <a:t>13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1541833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3C782DA-7D00-4F3C-827D-B2B0388FF281}" type="slidenum">
              <a:rPr lang="en-GB">
                <a:latin typeface="Arial" charset="0"/>
              </a:rPr>
              <a:pPr/>
              <a:t>14</a:t>
            </a:fld>
            <a:endParaRPr lang="en-GB">
              <a:latin typeface="Arial" charset="0"/>
            </a:endParaRPr>
          </a:p>
        </p:txBody>
      </p:sp>
      <p:sp>
        <p:nvSpPr>
          <p:cNvPr id="61443" name="Rectangle 2"/>
          <p:cNvSpPr txBox="1">
            <a:spLocks noGrp="1" noChangeArrowheads="1"/>
          </p:cNvSpPr>
          <p:nvPr/>
        </p:nvSpPr>
        <p:spPr bwMode="auto">
          <a:xfrm>
            <a:off x="0" y="0"/>
            <a:ext cx="2889938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0" tIns="45715" rIns="91430" bIns="45715"/>
          <a:lstStyle/>
          <a:p>
            <a:pPr>
              <a:spcBef>
                <a:spcPct val="0"/>
              </a:spcBef>
              <a:buFontTx/>
              <a:buNone/>
            </a:pPr>
            <a:r>
              <a:rPr lang="en-GB" sz="1200"/>
              <a:t>Renishaw plc</a:t>
            </a:r>
          </a:p>
        </p:txBody>
      </p:sp>
      <p:sp>
        <p:nvSpPr>
          <p:cNvPr id="61444" name="Rectangle 3"/>
          <p:cNvSpPr txBox="1">
            <a:spLocks noGrp="1" noChangeArrowheads="1"/>
          </p:cNvSpPr>
          <p:nvPr/>
        </p:nvSpPr>
        <p:spPr bwMode="auto">
          <a:xfrm>
            <a:off x="3779150" y="0"/>
            <a:ext cx="2889938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0" tIns="45715" rIns="91430" bIns="45715"/>
          <a:lstStyle/>
          <a:p>
            <a:pPr algn="r">
              <a:spcBef>
                <a:spcPct val="0"/>
              </a:spcBef>
              <a:buFontTx/>
              <a:buNone/>
            </a:pPr>
            <a:fld id="{1B1D6488-B82F-4B9F-BBF6-E278414FD746}" type="datetime1">
              <a:rPr lang="en-GB" sz="1200"/>
              <a:pPr algn="r">
                <a:spcBef>
                  <a:spcPct val="0"/>
                </a:spcBef>
                <a:buFontTx/>
                <a:buNone/>
              </a:pPr>
              <a:t>27/07/2016</a:t>
            </a:fld>
            <a:endParaRPr lang="en-GB" sz="1200"/>
          </a:p>
        </p:txBody>
      </p:sp>
      <p:sp>
        <p:nvSpPr>
          <p:cNvPr id="61445" name="Rectangle 6"/>
          <p:cNvSpPr txBox="1">
            <a:spLocks noGrp="1" noChangeArrowheads="1"/>
          </p:cNvSpPr>
          <p:nvPr/>
        </p:nvSpPr>
        <p:spPr bwMode="auto">
          <a:xfrm>
            <a:off x="0" y="9431814"/>
            <a:ext cx="2889938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0" tIns="45715" rIns="91430" bIns="45715" anchor="b"/>
          <a:lstStyle/>
          <a:p>
            <a:pPr>
              <a:spcBef>
                <a:spcPct val="0"/>
              </a:spcBef>
              <a:buFontTx/>
              <a:buNone/>
            </a:pPr>
            <a:r>
              <a:rPr lang="en-GB" sz="1200"/>
              <a:t>Confidential</a:t>
            </a:r>
          </a:p>
        </p:txBody>
      </p:sp>
      <p:sp>
        <p:nvSpPr>
          <p:cNvPr id="61446" name="Rectangle 7"/>
          <p:cNvSpPr txBox="1">
            <a:spLocks noGrp="1" noChangeArrowheads="1"/>
          </p:cNvSpPr>
          <p:nvPr/>
        </p:nvSpPr>
        <p:spPr bwMode="auto">
          <a:xfrm>
            <a:off x="3779150" y="9431814"/>
            <a:ext cx="2889938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0" tIns="45715" rIns="91430" bIns="45715" anchor="b"/>
          <a:lstStyle/>
          <a:p>
            <a:pPr algn="r">
              <a:spcBef>
                <a:spcPct val="0"/>
              </a:spcBef>
              <a:buFontTx/>
              <a:buNone/>
            </a:pPr>
            <a:r>
              <a:rPr lang="en-GB" sz="1200"/>
              <a:t>Page </a:t>
            </a:r>
            <a:fld id="{F90599A2-DA91-4FF7-81A6-B5922554105E}" type="slidenum">
              <a:rPr lang="en-GB" sz="1200"/>
              <a:pPr algn="r">
                <a:spcBef>
                  <a:spcPct val="0"/>
                </a:spcBef>
                <a:buFontTx/>
                <a:buNone/>
              </a:pPr>
              <a:t>14</a:t>
            </a:fld>
            <a:endParaRPr lang="en-GB" sz="1200"/>
          </a:p>
        </p:txBody>
      </p:sp>
      <p:sp>
        <p:nvSpPr>
          <p:cNvPr id="614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55663" y="744538"/>
            <a:ext cx="4960937" cy="3722687"/>
          </a:xfrm>
          <a:ln/>
        </p:spPr>
      </p:sp>
      <p:sp>
        <p:nvSpPr>
          <p:cNvPr id="614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89212" y="4715907"/>
            <a:ext cx="4890665" cy="4467701"/>
          </a:xfrm>
          <a:noFill/>
          <a:ln/>
        </p:spPr>
        <p:txBody>
          <a:bodyPr lIns="91430" tIns="45715" rIns="91430" bIns="45715"/>
          <a:lstStyle/>
          <a:p>
            <a:pPr eaLnBrk="1" hangingPunct="1"/>
            <a:r>
              <a:rPr lang="en-US" dirty="0">
                <a:latin typeface="Arial" charset="0"/>
              </a:rPr>
              <a:t>Accuracy is when you aim to hit a particular target.</a:t>
            </a:r>
          </a:p>
          <a:p>
            <a:pPr eaLnBrk="1" hangingPunct="1"/>
            <a:r>
              <a:rPr lang="en-US" dirty="0">
                <a:latin typeface="Arial" charset="0"/>
              </a:rPr>
              <a:t>Repeatability is when you aim to hit the same position every time, but not necessarily the center of the target. </a:t>
            </a:r>
          </a:p>
          <a:p>
            <a:pPr eaLnBrk="1" hangingPunct="1"/>
            <a:r>
              <a:rPr lang="en-US" dirty="0">
                <a:latin typeface="Arial" charset="0"/>
              </a:rPr>
              <a:t>If precision is represented by the </a:t>
            </a:r>
            <a:r>
              <a:rPr lang="en-US" dirty="0">
                <a:solidFill>
                  <a:srgbClr val="FF0000"/>
                </a:solidFill>
                <a:latin typeface="Arial" charset="0"/>
              </a:rPr>
              <a:t>surrounding</a:t>
            </a:r>
            <a:r>
              <a:rPr lang="en-US" dirty="0">
                <a:latin typeface="Arial" charset="0"/>
              </a:rPr>
              <a:t> circles, you can see that accuracy is not necessarily more precise than repeatability, and this is how the Equator work.</a:t>
            </a:r>
          </a:p>
          <a:p>
            <a:pPr eaLnBrk="1" hangingPunct="1"/>
            <a:r>
              <a:rPr lang="en-US" dirty="0">
                <a:latin typeface="Arial" charset="0"/>
              </a:rPr>
              <a:t>Similarly to target hitting sports like bow and arrow or pistol, once the repeatability is achieved, you know that you have the right technique, and it is simply a matter of adjusting the aim. In the Equator, we achieve this with a software correction. </a:t>
            </a:r>
          </a:p>
          <a:p>
            <a:pPr eaLnBrk="1" hangingPunct="1"/>
            <a:endParaRPr lang="en-US" dirty="0">
              <a:latin typeface="Arial" charset="0"/>
            </a:endParaRPr>
          </a:p>
          <a:p>
            <a:pPr eaLnBrk="1" hangingPunct="1"/>
            <a:r>
              <a:rPr lang="en-GB" b="1" dirty="0">
                <a:latin typeface="Arial" charset="0"/>
              </a:rPr>
              <a:t>Animation;</a:t>
            </a:r>
          </a:p>
          <a:p>
            <a:pPr eaLnBrk="1" hangingPunct="1"/>
            <a:r>
              <a:rPr lang="en-GB" dirty="0">
                <a:latin typeface="Arial" charset="0"/>
              </a:rPr>
              <a:t>Initially</a:t>
            </a:r>
            <a:r>
              <a:rPr lang="en-GB" baseline="0" dirty="0">
                <a:latin typeface="Arial" charset="0"/>
              </a:rPr>
              <a:t> shows target then, on a timer, points appear.</a:t>
            </a:r>
            <a:endParaRPr lang="en-GB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451587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Describe each of the compare processes in brief.</a:t>
            </a:r>
          </a:p>
          <a:p>
            <a:endParaRPr lang="en-GB" dirty="0"/>
          </a:p>
          <a:p>
            <a:r>
              <a:rPr lang="en-GB" dirty="0"/>
              <a:t>3 </a:t>
            </a:r>
            <a:r>
              <a:rPr lang="en-GB" baseline="0" dirty="0"/>
              <a:t>videos follow after this slide – WARNING: video starts automatically!</a:t>
            </a:r>
          </a:p>
          <a:p>
            <a:endParaRPr lang="en-GB" baseline="0" dirty="0"/>
          </a:p>
          <a:p>
            <a:r>
              <a:rPr lang="en-GB" b="1" baseline="0" dirty="0"/>
              <a:t>Animation;</a:t>
            </a:r>
          </a:p>
          <a:p>
            <a:r>
              <a:rPr lang="en-GB" baseline="0" dirty="0"/>
              <a:t>Initially shows 2 headings. On a timer the process for golden compare appears,</a:t>
            </a:r>
          </a:p>
          <a:p>
            <a:r>
              <a:rPr lang="en-GB" baseline="0" dirty="0"/>
              <a:t>1</a:t>
            </a:r>
            <a:r>
              <a:rPr lang="en-GB" baseline="30000" dirty="0"/>
              <a:t>st</a:t>
            </a:r>
            <a:r>
              <a:rPr lang="en-GB" baseline="0" dirty="0"/>
              <a:t> click – The process for CMM compare appears on a timer.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Introduction to the Applications Academy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F8CDA4B6-4F9B-4A53-AB80-591D7F491999}" type="slidenum">
              <a:rPr lang="en-GB" smtClean="0"/>
              <a:pPr>
                <a:defRPr/>
              </a:pPr>
              <a:t>15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3591200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altLang="zh-CN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888361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altLang="zh-CN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128862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altLang="zh-CN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77232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altLang="zh-CN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380533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altLang="zh-CN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532184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altLang="zh-CN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441323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altLang="zh-CN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764525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2"/>
          <p:cNvSpPr>
            <a:spLocks noGrp="1" noChangeArrowheads="1"/>
          </p:cNvSpPr>
          <p:nvPr>
            <p:ph type="hdr" sz="quarter"/>
          </p:nvPr>
        </p:nvSpPr>
        <p:spPr/>
        <p:txBody>
          <a:bodyPr/>
          <a:lstStyle/>
          <a:p>
            <a:pPr>
              <a:defRPr/>
            </a:pPr>
            <a:r>
              <a:rPr lang="en-GB" altLang="zh-CN">
                <a:latin typeface="Arial" charset="0"/>
              </a:rPr>
              <a:t>Renishaw plc</a:t>
            </a:r>
          </a:p>
        </p:txBody>
      </p:sp>
      <p:sp>
        <p:nvSpPr>
          <p:cNvPr id="30722" name="Rectangle 3"/>
          <p:cNvSpPr>
            <a:spLocks noGrp="1" noChangeArrowheads="1"/>
          </p:cNvSpPr>
          <p:nvPr>
            <p:ph type="dt" sz="quarter" idx="1"/>
          </p:nvPr>
        </p:nvSpPr>
        <p:spPr/>
        <p:txBody>
          <a:bodyPr/>
          <a:lstStyle/>
          <a:p>
            <a:pPr>
              <a:defRPr/>
            </a:pPr>
            <a:fld id="{470E3615-A376-4A76-A379-C4B654A87F0E}" type="datetime1">
              <a:rPr lang="en-GB" altLang="zh-CN" smtClean="0">
                <a:latin typeface="Arial" charset="0"/>
              </a:rPr>
              <a:pPr>
                <a:defRPr/>
              </a:pPr>
              <a:t>27/07/2016</a:t>
            </a:fld>
            <a:endParaRPr lang="en-GB" altLang="zh-CN">
              <a:latin typeface="Arial" charset="0"/>
            </a:endParaRPr>
          </a:p>
        </p:txBody>
      </p:sp>
      <p:sp>
        <p:nvSpPr>
          <p:cNvPr id="30723" name="Rectangle 6"/>
          <p:cNvSpPr>
            <a:spLocks noGrp="1" noChangeArrowheads="1"/>
          </p:cNvSpPr>
          <p:nvPr>
            <p:ph type="ftr" sz="quarter" idx="4"/>
          </p:nvPr>
        </p:nvSpPr>
        <p:spPr/>
        <p:txBody>
          <a:bodyPr/>
          <a:lstStyle/>
          <a:p>
            <a:pPr>
              <a:defRPr/>
            </a:pPr>
            <a:r>
              <a:rPr lang="en-GB" altLang="zh-CN">
                <a:latin typeface="Arial" charset="0"/>
              </a:rPr>
              <a:t>Confidential</a:t>
            </a:r>
          </a:p>
        </p:txBody>
      </p:sp>
      <p:sp>
        <p:nvSpPr>
          <p:cNvPr id="30724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r>
              <a:rPr lang="en-GB" altLang="zh-CN">
                <a:latin typeface="Arial" charset="0"/>
              </a:rPr>
              <a:t>Page </a:t>
            </a:r>
            <a:fld id="{32EABBEF-4C1D-4DF4-94C0-0BE50B5F04A8}" type="slidenum">
              <a:rPr lang="en-GB" altLang="zh-CN" smtClean="0">
                <a:latin typeface="Arial" charset="0"/>
              </a:rPr>
              <a:pPr>
                <a:defRPr/>
              </a:pPr>
              <a:t>24</a:t>
            </a:fld>
            <a:endParaRPr lang="en-GB" altLang="zh-CN">
              <a:latin typeface="Arial" charset="0"/>
            </a:endParaRPr>
          </a:p>
        </p:txBody>
      </p:sp>
      <p:sp>
        <p:nvSpPr>
          <p:cNvPr id="256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55663" y="746125"/>
            <a:ext cx="4959350" cy="3721100"/>
          </a:xfrm>
          <a:ln/>
        </p:spPr>
      </p:sp>
      <p:sp>
        <p:nvSpPr>
          <p:cNvPr id="256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88173" y="4718130"/>
            <a:ext cx="4892742" cy="4464209"/>
          </a:xfrm>
          <a:noFill/>
          <a:ln/>
        </p:spPr>
        <p:txBody>
          <a:bodyPr/>
          <a:lstStyle/>
          <a:p>
            <a:pPr eaLnBrk="1" hangingPunct="1"/>
            <a:endParaRPr lang="en-US" altLang="zh-CN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470386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 txBox="1">
            <a:spLocks noGrp="1" noChangeArrowheads="1"/>
          </p:cNvSpPr>
          <p:nvPr/>
        </p:nvSpPr>
        <p:spPr bwMode="auto">
          <a:xfrm>
            <a:off x="1" y="0"/>
            <a:ext cx="2888899" cy="4967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43" tIns="45722" rIns="91443" bIns="45722"/>
          <a:lstStyle/>
          <a:p>
            <a:pPr defTabSz="913660"/>
            <a:r>
              <a:rPr lang="en-GB" altLang="zh-CN" sz="1200" dirty="0" err="1"/>
              <a:t>Renishaw</a:t>
            </a:r>
            <a:r>
              <a:rPr lang="en-GB" altLang="zh-CN" sz="1200" dirty="0"/>
              <a:t> plc</a:t>
            </a:r>
          </a:p>
        </p:txBody>
      </p:sp>
      <p:sp>
        <p:nvSpPr>
          <p:cNvPr id="26627" name="Rectangle 3"/>
          <p:cNvSpPr txBox="1">
            <a:spLocks noGrp="1" noChangeArrowheads="1"/>
          </p:cNvSpPr>
          <p:nvPr/>
        </p:nvSpPr>
        <p:spPr bwMode="auto">
          <a:xfrm>
            <a:off x="3780189" y="0"/>
            <a:ext cx="2888899" cy="4967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43" tIns="45722" rIns="91443" bIns="45722"/>
          <a:lstStyle/>
          <a:p>
            <a:pPr algn="r" defTabSz="913660"/>
            <a:fld id="{7C2A0765-9146-438B-B132-0DCA757BB03A}" type="datetime1">
              <a:rPr lang="en-GB" altLang="zh-CN" sz="1200"/>
              <a:pPr algn="r" defTabSz="913660"/>
              <a:t>27/07/2016</a:t>
            </a:fld>
            <a:endParaRPr lang="en-GB" altLang="zh-CN" sz="1200" dirty="0"/>
          </a:p>
        </p:txBody>
      </p:sp>
      <p:sp>
        <p:nvSpPr>
          <p:cNvPr id="26628" name="Rectangle 6"/>
          <p:cNvSpPr txBox="1">
            <a:spLocks noGrp="1" noChangeArrowheads="1"/>
          </p:cNvSpPr>
          <p:nvPr/>
        </p:nvSpPr>
        <p:spPr bwMode="auto">
          <a:xfrm>
            <a:off x="1" y="9431497"/>
            <a:ext cx="2888899" cy="4967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43" tIns="45722" rIns="91443" bIns="45722" anchor="b"/>
          <a:lstStyle/>
          <a:p>
            <a:pPr defTabSz="913660"/>
            <a:r>
              <a:rPr lang="en-GB" altLang="zh-CN" sz="1200" dirty="0"/>
              <a:t>Confidential</a:t>
            </a:r>
          </a:p>
        </p:txBody>
      </p:sp>
      <p:sp>
        <p:nvSpPr>
          <p:cNvPr id="26629" name="Rectangle 7"/>
          <p:cNvSpPr txBox="1">
            <a:spLocks noGrp="1" noChangeArrowheads="1"/>
          </p:cNvSpPr>
          <p:nvPr/>
        </p:nvSpPr>
        <p:spPr bwMode="auto">
          <a:xfrm>
            <a:off x="3780189" y="9431497"/>
            <a:ext cx="2888899" cy="4967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43" tIns="45722" rIns="91443" bIns="45722" anchor="b"/>
          <a:lstStyle/>
          <a:p>
            <a:pPr algn="r" defTabSz="913660"/>
            <a:r>
              <a:rPr lang="en-GB" altLang="zh-CN" sz="1200" dirty="0"/>
              <a:t>Page </a:t>
            </a:r>
            <a:fld id="{7979B52A-1EEF-47E7-99A0-28878A8309C6}" type="slidenum">
              <a:rPr lang="en-GB" altLang="zh-CN" sz="1200"/>
              <a:pPr algn="r" defTabSz="913660"/>
              <a:t>26</a:t>
            </a:fld>
            <a:endParaRPr lang="en-GB" altLang="zh-CN" sz="1200" dirty="0"/>
          </a:p>
        </p:txBody>
      </p:sp>
      <p:sp>
        <p:nvSpPr>
          <p:cNvPr id="266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55663" y="746125"/>
            <a:ext cx="4959350" cy="3721100"/>
          </a:xfrm>
          <a:ln/>
        </p:spPr>
      </p:sp>
      <p:sp>
        <p:nvSpPr>
          <p:cNvPr id="266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88173" y="4718130"/>
            <a:ext cx="4892742" cy="4464209"/>
          </a:xfrm>
          <a:noFill/>
          <a:ln/>
        </p:spPr>
        <p:txBody>
          <a:bodyPr/>
          <a:lstStyle/>
          <a:p>
            <a:pPr eaLnBrk="1" hangingPunct="1"/>
            <a:endParaRPr lang="en-US" altLang="zh-CN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757236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dirty="0">
                <a:latin typeface="Arial" pitchFamily="34" charset="0"/>
                <a:ea typeface="汉仪中等线简" pitchFamily="49" charset="-122"/>
                <a:cs typeface="Arial" pitchFamily="34" charset="0"/>
              </a:rPr>
              <a:t>使用Equator比对仪控制制程。</a:t>
            </a:r>
          </a:p>
          <a:p>
            <a:endParaRPr lang="zh-CN" baseline="0" dirty="0">
              <a:latin typeface="Arial" pitchFamily="34" charset="0"/>
              <a:ea typeface="汉仪中等线简" pitchFamily="49" charset="-122"/>
              <a:cs typeface="Arial" pitchFamily="34" charset="0"/>
            </a:endParaRPr>
          </a:p>
          <a:p>
            <a:r>
              <a:rPr dirty="0">
                <a:latin typeface="Arial" pitchFamily="34" charset="0"/>
                <a:ea typeface="汉仪中等线简" pitchFamily="49" charset="-122"/>
                <a:cs typeface="Arial" pitchFamily="34" charset="0"/>
              </a:rPr>
              <a:t>可利用Equator比对仪测量工件并使用这些结果。 </a:t>
            </a:r>
            <a:endParaRPr lang="zh-CN" dirty="0">
              <a:latin typeface="Arial" pitchFamily="34" charset="0"/>
              <a:ea typeface="汉仪中等线简" pitchFamily="49" charset="-122"/>
              <a:cs typeface="Arial" pitchFamily="34" charset="0"/>
            </a:endParaRPr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dirty="0">
                <a:latin typeface="SimSun"/>
                <a:cs typeface="SimSun"/>
              </a:rPr>
              <a:t>Renishaw plc</a:t>
            </a:r>
            <a:endParaRPr lang="zh-CN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BC49EE4D-5529-4661-BA30-F6CD3A5AF613}" type="datetime1">
              <a:rPr lang="en-GB" smtClean="0"/>
              <a:pPr/>
              <a:t>27/07/2016</a:t>
            </a:fld>
            <a:endParaRPr 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dirty="0">
                <a:latin typeface="SimSun"/>
                <a:cs typeface="SimSun"/>
              </a:rPr>
              <a:t>机密</a:t>
            </a:r>
            <a:endParaRPr 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r>
              <a:rPr dirty="0">
                <a:latin typeface="SimSun"/>
                <a:cs typeface="SimSun"/>
              </a:rPr>
              <a:t>页码 </a:t>
            </a:r>
            <a:fld id="{88230F06-C107-4A2E-AD06-18612C95C4F9}" type="slidenum">
              <a:rPr lang="en-GB" smtClean="0"/>
              <a:pPr/>
              <a:t>27</a:t>
            </a:fld>
            <a:endParaRPr lang="zh-CN"/>
          </a:p>
        </p:txBody>
      </p:sp>
    </p:spTree>
    <p:extLst>
      <p:ext uri="{BB962C8B-B14F-4D97-AF65-F5344CB8AC3E}">
        <p14:creationId xmlns:p14="http://schemas.microsoft.com/office/powerpoint/2010/main" val="95494741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dirty="0">
                <a:latin typeface="Arial" pitchFamily="34" charset="0"/>
                <a:ea typeface="汉仪中等线简" pitchFamily="49" charset="-122"/>
                <a:cs typeface="Arial" pitchFamily="34" charset="0"/>
              </a:rPr>
              <a:t>Equator比对仪可以直接连接到机床。如果测量值超出控制范围，则将更新相关刀补。 </a:t>
            </a:r>
            <a:endParaRPr lang="zh-CN" dirty="0">
              <a:latin typeface="Arial" pitchFamily="34" charset="0"/>
              <a:ea typeface="汉仪中等线简" pitchFamily="49" charset="-122"/>
              <a:cs typeface="Arial" pitchFamily="34" charset="0"/>
            </a:endParaRPr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dirty="0">
                <a:latin typeface="SimSun"/>
                <a:cs typeface="SimSun"/>
              </a:rPr>
              <a:t>Renishaw plc</a:t>
            </a:r>
            <a:endParaRPr lang="zh-CN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BC49EE4D-5529-4661-BA30-F6CD3A5AF613}" type="datetime1">
              <a:rPr lang="en-GB" smtClean="0"/>
              <a:pPr/>
              <a:t>27/07/2016</a:t>
            </a:fld>
            <a:endParaRPr 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dirty="0">
                <a:latin typeface="SimSun"/>
                <a:cs typeface="SimSun"/>
              </a:rPr>
              <a:t>机密</a:t>
            </a:r>
            <a:endParaRPr 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r>
              <a:rPr dirty="0">
                <a:latin typeface="SimSun"/>
                <a:cs typeface="SimSun"/>
              </a:rPr>
              <a:t>页码 </a:t>
            </a:r>
            <a:fld id="{88230F06-C107-4A2E-AD06-18612C95C4F9}" type="slidenum">
              <a:rPr lang="en-GB" smtClean="0"/>
              <a:pPr/>
              <a:t>28</a:t>
            </a:fld>
            <a:endParaRPr lang="zh-CN"/>
          </a:p>
        </p:txBody>
      </p:sp>
    </p:spTree>
    <p:extLst>
      <p:ext uri="{BB962C8B-B14F-4D97-AF65-F5344CB8AC3E}">
        <p14:creationId xmlns:p14="http://schemas.microsoft.com/office/powerpoint/2010/main" val="83090750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dirty="0">
                <a:latin typeface="Arial" pitchFamily="34" charset="0"/>
                <a:ea typeface="汉仪中等线简" pitchFamily="49" charset="-122"/>
                <a:cs typeface="Arial" pitchFamily="34" charset="0"/>
              </a:rPr>
              <a:t>Equator比对仪可连接到自动化单元，从而实现... </a:t>
            </a:r>
          </a:p>
          <a:p>
            <a:endParaRPr lang="zh-CN" dirty="0">
              <a:latin typeface="Arial" pitchFamily="34" charset="0"/>
              <a:ea typeface="汉仪中等线简" pitchFamily="49" charset="-122"/>
              <a:cs typeface="Arial" pitchFamily="34" charset="0"/>
            </a:endParaRPr>
          </a:p>
          <a:p>
            <a:pPr marL="228600" indent="-228600">
              <a:buAutoNum type="arabicPeriod"/>
            </a:pPr>
            <a:r>
              <a:rPr dirty="0">
                <a:latin typeface="Arial" pitchFamily="34" charset="0"/>
                <a:ea typeface="汉仪中等线简" pitchFamily="49" charset="-122"/>
                <a:cs typeface="Arial" pitchFamily="34" charset="0"/>
              </a:rPr>
              <a:t>工件装载</a:t>
            </a:r>
          </a:p>
          <a:p>
            <a:pPr marL="228600" indent="-228600">
              <a:buAutoNum type="arabicPeriod"/>
            </a:pPr>
            <a:r>
              <a:rPr dirty="0">
                <a:latin typeface="Arial" pitchFamily="34" charset="0"/>
                <a:ea typeface="汉仪中等线简" pitchFamily="49" charset="-122"/>
                <a:cs typeface="Arial" pitchFamily="34" charset="0"/>
              </a:rPr>
              <a:t>工件卸载</a:t>
            </a:r>
          </a:p>
          <a:p>
            <a:pPr marL="228600" indent="-228600">
              <a:buAutoNum type="arabicPeriod"/>
            </a:pPr>
            <a:r>
              <a:rPr dirty="0">
                <a:latin typeface="Arial" pitchFamily="34" charset="0"/>
                <a:ea typeface="汉仪中等线简" pitchFamily="49" charset="-122"/>
                <a:cs typeface="Arial" pitchFamily="34" charset="0"/>
              </a:rPr>
              <a:t>工件分拣</a:t>
            </a:r>
          </a:p>
          <a:p>
            <a:pPr marL="228600" indent="-228600">
              <a:buAutoNum type="arabicPeriod"/>
            </a:pPr>
            <a:endParaRPr lang="zh-CN" baseline="0" dirty="0">
              <a:latin typeface="Arial" pitchFamily="34" charset="0"/>
              <a:ea typeface="汉仪中等线简" pitchFamily="49" charset="-122"/>
              <a:cs typeface="Arial" pitchFamily="34" charset="0"/>
            </a:endParaRPr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dirty="0">
                <a:latin typeface="SimSun"/>
                <a:cs typeface="SimSun"/>
              </a:rPr>
              <a:t>Renishaw plc</a:t>
            </a:r>
            <a:endParaRPr lang="zh-CN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BC49EE4D-5529-4661-BA30-F6CD3A5AF613}" type="datetime1">
              <a:rPr lang="en-GB" smtClean="0"/>
              <a:pPr/>
              <a:t>27/07/2016</a:t>
            </a:fld>
            <a:endParaRPr 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dirty="0">
                <a:latin typeface="SimSun"/>
                <a:cs typeface="SimSun"/>
              </a:rPr>
              <a:t>机密</a:t>
            </a:r>
            <a:endParaRPr 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r>
              <a:rPr dirty="0">
                <a:latin typeface="SimSun"/>
                <a:cs typeface="SimSun"/>
              </a:rPr>
              <a:t>页码 </a:t>
            </a:r>
            <a:fld id="{88230F06-C107-4A2E-AD06-18612C95C4F9}" type="slidenum">
              <a:rPr lang="en-GB" smtClean="0"/>
              <a:pPr/>
              <a:t>30</a:t>
            </a:fld>
            <a:endParaRPr lang="zh-CN"/>
          </a:p>
        </p:txBody>
      </p:sp>
    </p:spTree>
    <p:extLst>
      <p:ext uri="{BB962C8B-B14F-4D97-AF65-F5344CB8AC3E}">
        <p14:creationId xmlns:p14="http://schemas.microsoft.com/office/powerpoint/2010/main" val="30365788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763588"/>
            <a:ext cx="9144000" cy="508000"/>
          </a:xfrm>
          <a:prstGeom prst="rect">
            <a:avLst/>
          </a:prstGeom>
          <a:solidFill>
            <a:srgbClr val="FF9934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0" hangingPunct="0"/>
            <a:endParaRPr lang="en-GB" altLang="zh-CN" dirty="0"/>
          </a:p>
        </p:txBody>
      </p:sp>
      <p:sp>
        <p:nvSpPr>
          <p:cNvPr id="5" name="TextBox 4"/>
          <p:cNvSpPr txBox="1"/>
          <p:nvPr/>
        </p:nvSpPr>
        <p:spPr bwMode="auto">
          <a:xfrm>
            <a:off x="250825" y="782638"/>
            <a:ext cx="8642350" cy="461962"/>
          </a:xfrm>
          <a:prstGeom prst="rect">
            <a:avLst/>
          </a:prstGeom>
          <a:solidFill>
            <a:srgbClr val="FF9934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endParaRPr lang="en-GB" altLang="zh-CN" sz="2400" b="1" dirty="0">
              <a:solidFill>
                <a:schemeClr val="bg1"/>
              </a:solidFill>
            </a:endParaRPr>
          </a:p>
        </p:txBody>
      </p:sp>
      <p:pic>
        <p:nvPicPr>
          <p:cNvPr id="6" name="Picture 33" descr="D:\pri_strap_PC\digital\reg\rn_2307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509588" y="220121"/>
            <a:ext cx="1865312" cy="3820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9" name="Rectangle 11"/>
          <p:cNvSpPr>
            <a:spLocks noGrp="1" noChangeArrowheads="1"/>
          </p:cNvSpPr>
          <p:nvPr>
            <p:ph type="ctrTitle"/>
          </p:nvPr>
        </p:nvSpPr>
        <p:spPr>
          <a:xfrm>
            <a:off x="467544" y="2362200"/>
            <a:ext cx="7681936" cy="2286000"/>
          </a:xfrm>
          <a:prstGeom prst="rect">
            <a:avLst/>
          </a:prstGeom>
          <a:noFill/>
          <a:effectLst>
            <a:outerShdw dist="17961" dir="2700000" algn="ctr" rotWithShape="0">
              <a:schemeClr val="bg2"/>
            </a:outerShdw>
          </a:effectLst>
        </p:spPr>
        <p:txBody>
          <a:bodyPr/>
          <a:lstStyle>
            <a:lvl1pPr>
              <a:defRPr sz="3600">
                <a:solidFill>
                  <a:srgbClr val="FF9934"/>
                </a:solidFill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en-GB" dirty="0"/>
          </a:p>
        </p:txBody>
      </p:sp>
      <p:sp>
        <p:nvSpPr>
          <p:cNvPr id="7180" name="Rectangle 12"/>
          <p:cNvSpPr>
            <a:spLocks noGrp="1" noChangeArrowheads="1"/>
          </p:cNvSpPr>
          <p:nvPr>
            <p:ph type="subTitle" idx="1"/>
          </p:nvPr>
        </p:nvSpPr>
        <p:spPr>
          <a:xfrm>
            <a:off x="467544" y="4724400"/>
            <a:ext cx="7671424" cy="1219200"/>
          </a:xfrm>
        </p:spPr>
        <p:txBody>
          <a:bodyPr/>
          <a:lstStyle>
            <a:lvl1pPr marL="0" indent="0">
              <a:buFontTx/>
              <a:buNone/>
              <a:defRPr sz="2400"/>
            </a:lvl1pPr>
          </a:lstStyle>
          <a:p>
            <a:r>
              <a:rPr lang="zh-CN" altLang="en-US"/>
              <a:t>单击此处编辑母版副标题样式</a:t>
            </a:r>
            <a:endParaRPr lang="en-GB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412778"/>
            <a:ext cx="8280920" cy="4824535"/>
          </a:xfrm>
        </p:spPr>
        <p:txBody>
          <a:bodyPr/>
          <a:lstStyle>
            <a:lvl1pPr>
              <a:defRPr sz="2000">
                <a:latin typeface="微软雅黑" pitchFamily="34" charset="-122"/>
                <a:ea typeface="微软雅黑" pitchFamily="34" charset="-122"/>
              </a:defRPr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50"/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  <a:endParaRPr lang="en-GB" dirty="0"/>
          </a:p>
        </p:txBody>
      </p:sp>
      <p:sp>
        <p:nvSpPr>
          <p:cNvPr id="8" name="Rectangle 15"/>
          <p:cNvSpPr>
            <a:spLocks noGrp="1" noChangeArrowheads="1"/>
          </p:cNvSpPr>
          <p:nvPr>
            <p:ph type="title"/>
          </p:nvPr>
        </p:nvSpPr>
        <p:spPr bwMode="auto">
          <a:xfrm>
            <a:off x="395536" y="795242"/>
            <a:ext cx="8414648" cy="446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2400">
                <a:latin typeface="微软雅黑" pitchFamily="34" charset="-122"/>
                <a:ea typeface="微软雅黑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单击此处编辑母版标题样式</a:t>
            </a:r>
            <a:endParaRPr lang="en-GB" dirty="0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3"/>
            <a:ext cx="7772400" cy="1362076"/>
          </a:xfrm>
          <a:prstGeom prst="rect">
            <a:avLst/>
          </a:prstGeo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7930" y="1556793"/>
            <a:ext cx="3856038" cy="4559300"/>
          </a:xfr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5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06312" y="1524003"/>
            <a:ext cx="3857625" cy="4559300"/>
          </a:xfr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5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GB" dirty="0"/>
          </a:p>
        </p:txBody>
      </p:sp>
      <p:sp>
        <p:nvSpPr>
          <p:cNvPr id="12" name="Rectangle 15"/>
          <p:cNvSpPr>
            <a:spLocks noGrp="1" noChangeArrowheads="1"/>
          </p:cNvSpPr>
          <p:nvPr>
            <p:ph type="title"/>
          </p:nvPr>
        </p:nvSpPr>
        <p:spPr bwMode="auto">
          <a:xfrm>
            <a:off x="395536" y="795242"/>
            <a:ext cx="8414648" cy="446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2400"/>
            </a:lvl1pPr>
          </a:lstStyle>
          <a:p>
            <a:pPr lvl="0"/>
            <a:r>
              <a:rPr lang="zh-CN" altLang="en-US"/>
              <a:t>单击此处编辑母版标题样式</a:t>
            </a:r>
            <a:endParaRPr lang="en-GB" dirty="0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7824" y="1535113"/>
            <a:ext cx="4040188" cy="639763"/>
          </a:xfrm>
        </p:spPr>
        <p:txBody>
          <a:bodyPr anchor="b"/>
          <a:lstStyle>
            <a:lvl1pPr marL="0" indent="0">
              <a:buNone/>
              <a:defRPr sz="16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97824" y="2174875"/>
            <a:ext cx="4040188" cy="3951288"/>
          </a:xfrm>
        </p:spPr>
        <p:txBody>
          <a:bodyPr/>
          <a:lstStyle>
            <a:lvl1pPr>
              <a:defRPr sz="1400"/>
            </a:lvl1pPr>
            <a:lvl2pPr>
              <a:defRPr sz="1200"/>
            </a:lvl2pPr>
            <a:lvl3pPr>
              <a:defRPr sz="1100"/>
            </a:lvl3pPr>
            <a:lvl4pPr>
              <a:defRPr sz="1100"/>
            </a:lvl4pPr>
            <a:lvl5pPr>
              <a:defRPr sz="105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31" y="1535113"/>
            <a:ext cx="4041775" cy="639763"/>
          </a:xfrm>
        </p:spPr>
        <p:txBody>
          <a:bodyPr anchor="b"/>
          <a:lstStyle>
            <a:lvl1pPr marL="0" indent="0">
              <a:buNone/>
              <a:defRPr sz="16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31" y="2174875"/>
            <a:ext cx="4041775" cy="3951288"/>
          </a:xfrm>
        </p:spPr>
        <p:txBody>
          <a:bodyPr/>
          <a:lstStyle>
            <a:lvl1pPr>
              <a:defRPr sz="1400"/>
            </a:lvl1pPr>
            <a:lvl2pPr>
              <a:defRPr sz="1200"/>
            </a:lvl2pPr>
            <a:lvl3pPr>
              <a:defRPr sz="1200"/>
            </a:lvl3pPr>
            <a:lvl4pPr>
              <a:defRPr sz="1100"/>
            </a:lvl4pPr>
            <a:lvl5pPr>
              <a:defRPr sz="105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GB" dirty="0"/>
          </a:p>
        </p:txBody>
      </p:sp>
      <p:sp>
        <p:nvSpPr>
          <p:cNvPr id="16" name="Title 15"/>
          <p:cNvSpPr>
            <a:spLocks noGrp="1" noChangeArrowheads="1"/>
          </p:cNvSpPr>
          <p:nvPr>
            <p:ph type="title"/>
          </p:nvPr>
        </p:nvSpPr>
        <p:spPr bwMode="auto">
          <a:xfrm>
            <a:off x="395536" y="795242"/>
            <a:ext cx="8414648" cy="446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2400"/>
            </a:lvl1pPr>
          </a:lstStyle>
          <a:p>
            <a:pPr lvl="0"/>
            <a:r>
              <a:rPr lang="zh-CN" altLang="en-US"/>
              <a:t>单击此处编辑母版标题样式</a:t>
            </a:r>
            <a:endParaRPr lang="en-GB" dirty="0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15"/>
          <p:cNvSpPr>
            <a:spLocks noGrp="1" noChangeArrowheads="1"/>
          </p:cNvSpPr>
          <p:nvPr>
            <p:ph type="title"/>
          </p:nvPr>
        </p:nvSpPr>
        <p:spPr bwMode="auto">
          <a:xfrm>
            <a:off x="395536" y="795242"/>
            <a:ext cx="8414648" cy="446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2400">
                <a:latin typeface="微软雅黑" pitchFamily="34" charset="-122"/>
                <a:ea typeface="微软雅黑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单击此处编辑母版标题样式</a:t>
            </a:r>
            <a:endParaRPr lang="en-GB" dirty="0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960" y="1412776"/>
            <a:ext cx="4546848" cy="4680520"/>
          </a:xfrm>
        </p:spPr>
        <p:txBody>
          <a:bodyPr/>
          <a:lstStyle>
            <a:lvl1pPr>
              <a:defRPr sz="1600" b="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5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95536" y="1412778"/>
            <a:ext cx="3600400" cy="4691063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8" name="Rectangle 15"/>
          <p:cNvSpPr>
            <a:spLocks noGrp="1" noChangeArrowheads="1"/>
          </p:cNvSpPr>
          <p:nvPr>
            <p:ph type="title"/>
          </p:nvPr>
        </p:nvSpPr>
        <p:spPr bwMode="auto">
          <a:xfrm>
            <a:off x="395536" y="795242"/>
            <a:ext cx="8414648" cy="446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2400"/>
            </a:lvl1pPr>
          </a:lstStyle>
          <a:p>
            <a:pPr lvl="0"/>
            <a:r>
              <a:rPr lang="zh-CN" altLang="en-US"/>
              <a:t>单击此处编辑母版标题样式</a:t>
            </a:r>
            <a:endParaRPr lang="en-GB" dirty="0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836713"/>
            <a:ext cx="5486400" cy="3890863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/>
              <a:t>单击图标添加图片</a:t>
            </a:r>
            <a:endParaRPr lang="en-GB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4680" y="1412778"/>
            <a:ext cx="8280920" cy="482453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GB" dirty="0"/>
          </a:p>
        </p:txBody>
      </p:sp>
      <p:sp>
        <p:nvSpPr>
          <p:cNvPr id="4" name="Rectangle 15"/>
          <p:cNvSpPr>
            <a:spLocks noGrp="1" noChangeArrowheads="1"/>
          </p:cNvSpPr>
          <p:nvPr>
            <p:ph type="title"/>
          </p:nvPr>
        </p:nvSpPr>
        <p:spPr bwMode="auto">
          <a:xfrm>
            <a:off x="395536" y="795242"/>
            <a:ext cx="8414648" cy="446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2400"/>
            </a:lvl1pPr>
          </a:lstStyle>
          <a:p>
            <a:pPr lvl="0"/>
            <a:r>
              <a:rPr lang="zh-CN" altLang="en-US"/>
              <a:t>单击此处编辑母版标题样式</a:t>
            </a:r>
            <a:endParaRPr lang="en-GB" dirty="0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91344" y="1340768"/>
            <a:ext cx="1965325" cy="4968552"/>
          </a:xfrm>
          <a:prstGeom prst="rect">
            <a:avLst/>
          </a:prstGeom>
        </p:spPr>
        <p:txBody>
          <a:bodyPr vert="eaVert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0" y="1340768"/>
            <a:ext cx="5748338" cy="4968552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GB" dirty="0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412778"/>
            <a:ext cx="8280920" cy="4824534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8" name="Rectangle 15"/>
          <p:cNvSpPr>
            <a:spLocks noGrp="1" noChangeArrowheads="1"/>
          </p:cNvSpPr>
          <p:nvPr>
            <p:ph type="title"/>
          </p:nvPr>
        </p:nvSpPr>
        <p:spPr bwMode="auto">
          <a:xfrm>
            <a:off x="395536" y="795241"/>
            <a:ext cx="8414648" cy="446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2400"/>
            </a:lvl1pPr>
          </a:lstStyle>
          <a:p>
            <a:pPr lvl="0"/>
            <a:r>
              <a:rPr lang="de-DE" dirty="0"/>
              <a:t>Click to edit Master title style</a:t>
            </a:r>
            <a:endParaRPr lang="en-GB" dirty="0"/>
          </a:p>
        </p:txBody>
      </p:sp>
      <p:sp>
        <p:nvSpPr>
          <p:cNvPr id="7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3635896" y="6525344"/>
            <a:ext cx="4953000" cy="256456"/>
          </a:xfrm>
          <a:prstGeom prst="rect">
            <a:avLst/>
          </a:prstGeom>
        </p:spPr>
        <p:txBody>
          <a:bodyPr/>
          <a:lstStyle>
            <a:lvl1pPr>
              <a:defRPr sz="1000"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r>
              <a:rPr lang="en-US" dirty="0"/>
              <a:t>Footer</a:t>
            </a:r>
          </a:p>
        </p:txBody>
      </p:sp>
      <p:sp>
        <p:nvSpPr>
          <p:cNvPr id="9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1218496" y="6524332"/>
            <a:ext cx="792089" cy="228600"/>
          </a:xfrm>
          <a:prstGeom prst="rect">
            <a:avLst/>
          </a:prstGeom>
        </p:spPr>
        <p:txBody>
          <a:bodyPr/>
          <a:lstStyle>
            <a:lvl1pPr>
              <a:defRPr sz="1000"/>
            </a:lvl1pPr>
          </a:lstStyle>
          <a:p>
            <a:r>
              <a:rPr lang="en-US" dirty="0"/>
              <a:t>Slide </a:t>
            </a:r>
            <a:fld id="{2C3277D1-BC98-493B-8101-346FFB0B7EC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Date Placeholder 5"/>
          <p:cNvSpPr>
            <a:spLocks noGrp="1"/>
          </p:cNvSpPr>
          <p:nvPr>
            <p:ph type="dt" sz="half" idx="2"/>
          </p:nvPr>
        </p:nvSpPr>
        <p:spPr>
          <a:xfrm>
            <a:off x="395536" y="6525344"/>
            <a:ext cx="864095" cy="241300"/>
          </a:xfrm>
          <a:prstGeom prst="rect">
            <a:avLst/>
          </a:prstGeom>
        </p:spPr>
        <p:txBody>
          <a:bodyPr/>
          <a:lstStyle>
            <a:lvl1pPr>
              <a:defRPr sz="1000"/>
            </a:lvl1pPr>
          </a:lstStyle>
          <a:p>
            <a:fld id="{AF45947B-E012-4C20-AB64-3361ABD2C134}" type="datetime1">
              <a:rPr lang="en-US" smtClean="0"/>
              <a:pPr/>
              <a:t>7/27/2016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0" y="763588"/>
            <a:ext cx="9144000" cy="508000"/>
          </a:xfrm>
          <a:prstGeom prst="rect">
            <a:avLst/>
          </a:prstGeom>
          <a:solidFill>
            <a:srgbClr val="FF9934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0" hangingPunct="0"/>
            <a:endParaRPr lang="en-GB" altLang="zh-CN" dirty="0"/>
          </a:p>
        </p:txBody>
      </p:sp>
      <p:sp>
        <p:nvSpPr>
          <p:cNvPr id="1027" name="Rectangle 11"/>
          <p:cNvSpPr>
            <a:spLocks noGrp="1" noChangeArrowheads="1"/>
          </p:cNvSpPr>
          <p:nvPr>
            <p:ph type="body" idx="1"/>
          </p:nvPr>
        </p:nvSpPr>
        <p:spPr bwMode="auto">
          <a:xfrm>
            <a:off x="395288" y="1412875"/>
            <a:ext cx="8208962" cy="4824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altLang="zh-CN"/>
          </a:p>
        </p:txBody>
      </p:sp>
      <p:pic>
        <p:nvPicPr>
          <p:cNvPr id="1028" name="Picture 33" descr="D:\pri_strap_PC\digital\reg\rn_2307.jpg"/>
          <p:cNvPicPr>
            <a:picLocks noChangeAspect="1" noChangeArrowheads="1"/>
          </p:cNvPicPr>
          <p:nvPr/>
        </p:nvPicPr>
        <p:blipFill>
          <a:blip r:embed="rId14" cstate="print"/>
          <a:stretch>
            <a:fillRect/>
          </a:stretch>
        </p:blipFill>
        <p:spPr bwMode="auto">
          <a:xfrm>
            <a:off x="509588" y="220121"/>
            <a:ext cx="1865312" cy="3820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/>
  <p:txStyles>
    <p:titleStyle>
      <a:lvl1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bg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bg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bg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bg1"/>
          </a:solidFill>
          <a:latin typeface="Arial" charset="0"/>
        </a:defRPr>
      </a:lvl9pPr>
    </p:titleStyle>
    <p:bodyStyle>
      <a:lvl1pPr marL="193675" indent="-193675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566738" indent="-182563" algn="l" rtl="0" eaLnBrk="1" fontAlgn="base" hangingPunct="1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</a:defRPr>
      </a:lvl2pPr>
      <a:lvl3pPr marL="860425" indent="-103188" algn="l" rtl="0" eaLnBrk="1" fontAlgn="base" hangingPunct="1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</a:defRPr>
      </a:lvl3pPr>
      <a:lvl4pPr marL="1146175" indent="-95250" algn="l" rtl="0" eaLnBrk="1" fontAlgn="base" hangingPunct="1">
        <a:spcBef>
          <a:spcPct val="20000"/>
        </a:spcBef>
        <a:spcAft>
          <a:spcPct val="0"/>
        </a:spcAft>
        <a:buChar char="•"/>
        <a:defRPr sz="1400">
          <a:solidFill>
            <a:schemeClr val="tx1"/>
          </a:solidFill>
          <a:latin typeface="+mn-lt"/>
        </a:defRPr>
      </a:lvl4pPr>
      <a:lvl5pPr marL="1435100" indent="-98425" algn="l" rtl="0" eaLnBrk="1" fontAlgn="base" hangingPunct="1">
        <a:spcBef>
          <a:spcPct val="20000"/>
        </a:spcBef>
        <a:spcAft>
          <a:spcPct val="0"/>
        </a:spcAft>
        <a:buChar char="•"/>
        <a:defRPr sz="1200">
          <a:solidFill>
            <a:schemeClr val="tx1"/>
          </a:solidFill>
          <a:latin typeface="+mn-lt"/>
        </a:defRPr>
      </a:lvl5pPr>
      <a:lvl6pPr marL="1892300" indent="-98425" algn="l" rtl="0" eaLnBrk="1" fontAlgn="base" hangingPunct="1">
        <a:spcBef>
          <a:spcPct val="20000"/>
        </a:spcBef>
        <a:spcAft>
          <a:spcPct val="0"/>
        </a:spcAft>
        <a:buChar char="•"/>
        <a:defRPr sz="1200">
          <a:solidFill>
            <a:schemeClr val="tx1"/>
          </a:solidFill>
          <a:latin typeface="+mn-lt"/>
        </a:defRPr>
      </a:lvl6pPr>
      <a:lvl7pPr marL="2349500" indent="-98425" algn="l" rtl="0" eaLnBrk="1" fontAlgn="base" hangingPunct="1">
        <a:spcBef>
          <a:spcPct val="20000"/>
        </a:spcBef>
        <a:spcAft>
          <a:spcPct val="0"/>
        </a:spcAft>
        <a:buChar char="•"/>
        <a:defRPr sz="1200">
          <a:solidFill>
            <a:schemeClr val="tx1"/>
          </a:solidFill>
          <a:latin typeface="+mn-lt"/>
        </a:defRPr>
      </a:lvl7pPr>
      <a:lvl8pPr marL="2806700" indent="-98425" algn="l" rtl="0" eaLnBrk="1" fontAlgn="base" hangingPunct="1">
        <a:spcBef>
          <a:spcPct val="20000"/>
        </a:spcBef>
        <a:spcAft>
          <a:spcPct val="0"/>
        </a:spcAft>
        <a:buChar char="•"/>
        <a:defRPr sz="1200">
          <a:solidFill>
            <a:schemeClr val="tx1"/>
          </a:solidFill>
          <a:latin typeface="+mn-lt"/>
        </a:defRPr>
      </a:lvl8pPr>
      <a:lvl9pPr marL="3263900" indent="-98425" algn="l" rtl="0" eaLnBrk="1" fontAlgn="base" hangingPunct="1">
        <a:spcBef>
          <a:spcPct val="20000"/>
        </a:spcBef>
        <a:spcAft>
          <a:spcPct val="0"/>
        </a:spcAft>
        <a:buChar char="•"/>
        <a:defRPr sz="1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file:///C:\_cl101456\MAPD\Media\Movies\Equator%20-%20parallel%20kinematics%20-%20large%20moves.wmv" TargetMode="External"/><Relationship Id="rId1" Type="http://schemas.microsoft.com/office/2007/relationships/media" Target="file:///C:\_cl101456\MAPD\Media\Movies\Equator%20-%20parallel%20kinematics%20-%20large%20moves.wmv" TargetMode="External"/><Relationship Id="rId6" Type="http://schemas.openxmlformats.org/officeDocument/2006/relationships/image" Target="../media/image6.jpeg"/><Relationship Id="rId5" Type="http://schemas.openxmlformats.org/officeDocument/2006/relationships/image" Target="../media/image9.png"/><Relationship Id="rId4" Type="http://schemas.openxmlformats.org/officeDocument/2006/relationships/notesSlide" Target="../notesSlides/notesSlid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&#28436;&#31034;&#35270;&#39057;/Equator&#27604;&#23545;&#20202;&#28436;&#31034;&#35270;&#39057;.mp4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9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&#28436;&#31034;&#35270;&#39057;/&#24212;&#23545;&#28201;&#24230;&#21464;&#21270;&#30340;&#28436;&#31034;&#35270;&#39057;.wmv" TargetMode="External"/><Relationship Id="rId2" Type="http://schemas.openxmlformats.org/officeDocument/2006/relationships/hyperlink" Target="&#28436;&#31034;&#35270;&#39057;/CMM&#27604;&#23545;&#36807;&#31243;&#30340;&#28436;&#31034;&#35270;&#39057;.wmv" TargetMode="Externa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hyperlink" Target="&#28436;&#31034;&#35270;&#39057;/Process_Monitor&#28436;&#31034;&#35270;&#39057;.mp4" TargetMode="Externa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10.jpeg"/><Relationship Id="rId4" Type="http://schemas.openxmlformats.org/officeDocument/2006/relationships/image" Target="../media/image23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hyperlink" Target="&#28436;&#31034;&#35270;&#39057;/Equator&#19982;&#26426;&#22120;&#20154;&#21450;&#26426;&#24202;&#38598;&#25104;&#30340;&#28436;&#31034;&#35270;&#39057;.MTS" TargetMode="Externa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CN" dirty="0"/>
              <a:t>Equator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比对仪介绍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zh-CN" dirty="0"/>
              <a:t>Simon Guo / 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郭旗</a:t>
            </a:r>
            <a:endParaRPr lang="en-US" altLang="zh-CN" dirty="0">
              <a:latin typeface="微软雅黑" pitchFamily="34" charset="-122"/>
              <a:ea typeface="微软雅黑" pitchFamily="34" charset="-122"/>
            </a:endParaRPr>
          </a:p>
          <a:p>
            <a:r>
              <a:rPr lang="en-US" altLang="zh-CN" dirty="0"/>
              <a:t>Technical Trainer</a:t>
            </a:r>
            <a:endParaRPr lang="zh-CN" alt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内容占位符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endParaRPr lang="en-US" altLang="zh-CN" b="1" dirty="0"/>
          </a:p>
          <a:p>
            <a:pPr lvl="0"/>
            <a:r>
              <a:rPr lang="en-US" altLang="zh-CN" sz="2400" b="1" dirty="0" err="1"/>
              <a:t>使用定制量具</a:t>
            </a:r>
            <a:r>
              <a:rPr lang="en-US" altLang="zh-CN" sz="2400" b="1" dirty="0"/>
              <a:t>？</a:t>
            </a:r>
          </a:p>
          <a:p>
            <a:pPr lvl="0"/>
            <a:endParaRPr lang="zh-CN" altLang="zh-CN" sz="2400" b="1" dirty="0"/>
          </a:p>
          <a:p>
            <a:pPr lvl="0"/>
            <a:endParaRPr lang="zh-CN" altLang="zh-CN" sz="2400" b="1" dirty="0"/>
          </a:p>
          <a:p>
            <a:pPr lvl="0"/>
            <a:endParaRPr lang="zh-CN" altLang="zh-CN" sz="2400" b="1" dirty="0"/>
          </a:p>
          <a:p>
            <a:pPr lvl="0"/>
            <a:r>
              <a:rPr lang="en-US" altLang="zh-CN" sz="2400" b="1" dirty="0" err="1"/>
              <a:t>使用坐标测量机</a:t>
            </a:r>
            <a:r>
              <a:rPr lang="en-US" altLang="zh-CN" sz="2400" b="1" dirty="0"/>
              <a:t>？</a:t>
            </a:r>
            <a:endParaRPr lang="zh-CN" altLang="zh-CN" sz="2400" b="1" dirty="0"/>
          </a:p>
          <a:p>
            <a:pPr lvl="0"/>
            <a:endParaRPr lang="zh-CN" altLang="zh-CN" sz="2400" b="1" dirty="0"/>
          </a:p>
          <a:p>
            <a:pPr lvl="0"/>
            <a:endParaRPr lang="zh-CN" altLang="zh-CN" sz="2400" b="1" dirty="0"/>
          </a:p>
          <a:p>
            <a:pPr lvl="0"/>
            <a:endParaRPr lang="zh-CN" altLang="zh-CN" sz="2400" b="1" dirty="0"/>
          </a:p>
          <a:p>
            <a:pPr lvl="0"/>
            <a:r>
              <a:rPr lang="en-US" altLang="zh-CN" sz="2400" b="1" dirty="0" err="1"/>
              <a:t>使用手动工具</a:t>
            </a:r>
            <a:r>
              <a:rPr lang="en-US" altLang="zh-CN" sz="2400" b="1" dirty="0"/>
              <a:t>？</a:t>
            </a:r>
            <a:endParaRPr lang="zh-CN" altLang="zh-CN" sz="2400" b="1" dirty="0"/>
          </a:p>
          <a:p>
            <a:endParaRPr lang="zh-CN" alt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检测工件的方法？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28" y="1357298"/>
            <a:ext cx="2368674" cy="14568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6745" y="2857496"/>
            <a:ext cx="2150509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5143512"/>
            <a:ext cx="2406030" cy="1156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定制量具</a:t>
            </a:r>
            <a:endParaRPr lang="zh-CN" altLang="en-US" dirty="0"/>
          </a:p>
        </p:txBody>
      </p:sp>
      <p:sp>
        <p:nvSpPr>
          <p:cNvPr id="8" name="Content Placeholder 1"/>
          <p:cNvSpPr txBox="1">
            <a:spLocks/>
          </p:cNvSpPr>
          <p:nvPr/>
        </p:nvSpPr>
        <p:spPr bwMode="auto">
          <a:xfrm>
            <a:off x="755576" y="3573016"/>
            <a:ext cx="2448272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193675" marR="0" lvl="0" indent="-193675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" pitchFamily="34" charset="0"/>
              </a:rPr>
              <a:t>快速</a:t>
            </a:r>
          </a:p>
          <a:p>
            <a:pPr marL="193675" marR="0" lvl="0" indent="-193675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sz="14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  <a:p>
            <a:pPr marL="193675" marR="0" lvl="0" indent="-193675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800" b="1" kern="0" dirty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精确</a:t>
            </a:r>
            <a:endParaRPr kumimoji="0" lang="zh-CN" sz="28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  <a:p>
            <a:pPr marL="193675" marR="0" lvl="0" indent="-193675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sz="14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  <a:p>
            <a:pPr marL="193675" marR="0" lvl="0" indent="-193675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800" b="1" kern="0" noProof="0" dirty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重复性好</a:t>
            </a:r>
            <a:endParaRPr kumimoji="0" lang="zh-CN" sz="28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  <a:p>
            <a:pPr marL="193675" marR="0" lvl="0" indent="-193675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sz="14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汉仪中等线简" pitchFamily="49" charset="-122"/>
              <a:cs typeface="Arial" pitchFamily="34" charset="0"/>
            </a:endParaRPr>
          </a:p>
        </p:txBody>
      </p:sp>
      <p:sp>
        <p:nvSpPr>
          <p:cNvPr id="9" name="Content Placeholder 1"/>
          <p:cNvSpPr txBox="1">
            <a:spLocks/>
          </p:cNvSpPr>
          <p:nvPr/>
        </p:nvSpPr>
        <p:spPr bwMode="auto">
          <a:xfrm>
            <a:off x="4355976" y="3573016"/>
            <a:ext cx="3240360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193675" marR="0" lvl="0" indent="-193675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800" b="1" kern="0" noProof="0" dirty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昂贵</a:t>
            </a:r>
            <a:endParaRPr kumimoji="0" lang="zh-CN" sz="28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  <a:p>
            <a:pPr marL="193675" marR="0" lvl="0" indent="-193675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sz="14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  <a:p>
            <a:pPr marL="193675" marR="0" lvl="0" indent="-193675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800" b="1" kern="0" noProof="0" dirty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很难改造</a:t>
            </a:r>
            <a:endParaRPr kumimoji="0" lang="zh-CN" sz="28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  <a:p>
            <a:pPr marL="193675" marR="0" lvl="0" indent="-193675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sz="14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  <a:p>
            <a:pPr marL="193675" lvl="0" indent="-193675" fontAlgn="base">
              <a:spcBef>
                <a:spcPct val="20000"/>
              </a:spcBef>
              <a:spcAft>
                <a:spcPct val="0"/>
              </a:spcAft>
              <a:defRPr/>
            </a:pPr>
            <a:r>
              <a:rPr lang="en-US" altLang="zh-CN" sz="2800" b="1" kern="0" dirty="0" err="1">
                <a:latin typeface="微软雅黑" pitchFamily="34" charset="-122"/>
                <a:ea typeface="微软雅黑" pitchFamily="34" charset="-122"/>
                <a:cs typeface="Arial" pitchFamily="34" charset="0"/>
              </a:rPr>
              <a:t>需要</a:t>
            </a:r>
            <a:r>
              <a:rPr lang="zh-CN" altLang="en-US" sz="2800" b="1" kern="0" dirty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经常复位</a:t>
            </a:r>
            <a:endParaRPr kumimoji="0" lang="zh-CN" sz="28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  <a:p>
            <a:pPr marL="193675" marR="0" lvl="0" indent="-193675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sz="14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汉仪中等线简" pitchFamily="49" charset="-122"/>
              <a:cs typeface="Arial" pitchFamily="34" charset="0"/>
            </a:endParaRPr>
          </a:p>
        </p:txBody>
      </p:sp>
      <p:pic>
        <p:nvPicPr>
          <p:cNvPr id="12" name="Picture 11" descr="RedCros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24328" y="3429000"/>
            <a:ext cx="605637" cy="720080"/>
          </a:xfrm>
          <a:prstGeom prst="rect">
            <a:avLst/>
          </a:prstGeom>
        </p:spPr>
      </p:pic>
      <p:pic>
        <p:nvPicPr>
          <p:cNvPr id="14" name="Picture 13" descr="GreenTick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131840" y="3429000"/>
            <a:ext cx="780591" cy="720079"/>
          </a:xfrm>
          <a:prstGeom prst="rect">
            <a:avLst/>
          </a:prstGeom>
        </p:spPr>
      </p:pic>
      <p:pic>
        <p:nvPicPr>
          <p:cNvPr id="17" name="Picture 16" descr="GreenTick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131840" y="4293097"/>
            <a:ext cx="780591" cy="720079"/>
          </a:xfrm>
          <a:prstGeom prst="rect">
            <a:avLst/>
          </a:prstGeom>
        </p:spPr>
      </p:pic>
      <p:pic>
        <p:nvPicPr>
          <p:cNvPr id="18" name="Picture 17" descr="GreenTick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131840" y="5157193"/>
            <a:ext cx="780591" cy="720079"/>
          </a:xfrm>
          <a:prstGeom prst="rect">
            <a:avLst/>
          </a:prstGeom>
        </p:spPr>
      </p:pic>
      <p:pic>
        <p:nvPicPr>
          <p:cNvPr id="19" name="Picture 18" descr="RedCros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24328" y="4221088"/>
            <a:ext cx="605637" cy="720080"/>
          </a:xfrm>
          <a:prstGeom prst="rect">
            <a:avLst/>
          </a:prstGeom>
        </p:spPr>
      </p:pic>
      <p:pic>
        <p:nvPicPr>
          <p:cNvPr id="20" name="Picture 19" descr="RedCros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24328" y="5085184"/>
            <a:ext cx="605637" cy="720080"/>
          </a:xfrm>
          <a:prstGeom prst="rect">
            <a:avLst/>
          </a:prstGeom>
        </p:spPr>
      </p:pic>
      <p:pic>
        <p:nvPicPr>
          <p:cNvPr id="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472" y="1352238"/>
            <a:ext cx="3376606" cy="2076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5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500"/>
                            </p:stCondLst>
                            <p:childTnLst>
                              <p:par>
                                <p:cTn id="2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000"/>
                            </p:stCondLst>
                            <p:childTnLst>
                              <p:par>
                                <p:cTn id="3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071538" y="1357298"/>
            <a:ext cx="1821669" cy="2071702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坐标测量机</a:t>
            </a:r>
            <a:endParaRPr lang="zh-CN" altLang="en-US" dirty="0"/>
          </a:p>
        </p:txBody>
      </p:sp>
      <p:sp>
        <p:nvSpPr>
          <p:cNvPr id="8" name="Content Placeholder 1"/>
          <p:cNvSpPr txBox="1">
            <a:spLocks/>
          </p:cNvSpPr>
          <p:nvPr/>
        </p:nvSpPr>
        <p:spPr bwMode="auto">
          <a:xfrm>
            <a:off x="755576" y="3573016"/>
            <a:ext cx="2448272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193675" marR="0" lvl="0" indent="-193675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" pitchFamily="34" charset="0"/>
              </a:rPr>
              <a:t>灵活</a:t>
            </a:r>
          </a:p>
          <a:p>
            <a:pPr marL="193675" marR="0" lvl="0" indent="-193675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sz="14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  <a:p>
            <a:pPr marL="193675" marR="0" lvl="0" indent="-193675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800" b="1" kern="0" dirty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精确</a:t>
            </a:r>
            <a:endParaRPr kumimoji="0" lang="zh-CN" sz="28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  <a:p>
            <a:pPr marL="193675" marR="0" lvl="0" indent="-193675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sz="14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  <a:p>
            <a:pPr marL="193675" marR="0" lvl="0" indent="-193675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800" b="1" kern="0" noProof="0" dirty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重复性好</a:t>
            </a:r>
            <a:endParaRPr kumimoji="0" lang="zh-CN" sz="28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  <a:p>
            <a:pPr marL="193675" marR="0" lvl="0" indent="-193675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sz="14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汉仪中等线简" pitchFamily="49" charset="-122"/>
              <a:cs typeface="Arial" pitchFamily="34" charset="0"/>
            </a:endParaRPr>
          </a:p>
        </p:txBody>
      </p:sp>
      <p:sp>
        <p:nvSpPr>
          <p:cNvPr id="9" name="Content Placeholder 1"/>
          <p:cNvSpPr txBox="1">
            <a:spLocks/>
          </p:cNvSpPr>
          <p:nvPr/>
        </p:nvSpPr>
        <p:spPr bwMode="auto">
          <a:xfrm>
            <a:off x="5004048" y="3573016"/>
            <a:ext cx="4032448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193675" marR="0" lvl="0" indent="-193675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800" b="1" kern="0" noProof="0" dirty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速度慢</a:t>
            </a:r>
            <a:endParaRPr kumimoji="0" lang="zh-CN" sz="28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  <a:p>
            <a:pPr marL="193675" marR="0" lvl="0" indent="-193675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sz="14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  <a:p>
            <a:pPr marL="193675" marR="0" lvl="0" indent="-193675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800" b="1" kern="0" dirty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昂贵</a:t>
            </a:r>
            <a:endParaRPr kumimoji="0" lang="zh-CN" sz="28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  <a:p>
            <a:pPr marL="193675" marR="0" lvl="0" indent="-193675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sz="14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  <a:p>
            <a:pPr marR="0" lvl="0" indent="-193675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b="1" kern="0" dirty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需要恒温</a:t>
            </a:r>
            <a:endParaRPr kumimoji="0" lang="zh-CN" sz="28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  <a:p>
            <a:pPr marL="193675" marR="0" lvl="0" indent="-193675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sz="14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汉仪中等线简" pitchFamily="49" charset="-122"/>
              <a:cs typeface="Arial" pitchFamily="34" charset="0"/>
            </a:endParaRPr>
          </a:p>
        </p:txBody>
      </p:sp>
      <p:pic>
        <p:nvPicPr>
          <p:cNvPr id="11" name="Picture 10" descr="GreenTick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131840" y="3429000"/>
            <a:ext cx="780591" cy="720079"/>
          </a:xfrm>
          <a:prstGeom prst="rect">
            <a:avLst/>
          </a:prstGeom>
        </p:spPr>
      </p:pic>
      <p:pic>
        <p:nvPicPr>
          <p:cNvPr id="12" name="Picture 11" descr="GreenTick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131840" y="4293097"/>
            <a:ext cx="780591" cy="720079"/>
          </a:xfrm>
          <a:prstGeom prst="rect">
            <a:avLst/>
          </a:prstGeom>
        </p:spPr>
      </p:pic>
      <p:pic>
        <p:nvPicPr>
          <p:cNvPr id="13" name="Picture 12" descr="GreenTick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131840" y="5157193"/>
            <a:ext cx="780591" cy="720079"/>
          </a:xfrm>
          <a:prstGeom prst="rect">
            <a:avLst/>
          </a:prstGeom>
        </p:spPr>
      </p:pic>
      <p:pic>
        <p:nvPicPr>
          <p:cNvPr id="14" name="Picture 13" descr="RedCross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500958" y="3429000"/>
            <a:ext cx="605637" cy="720080"/>
          </a:xfrm>
          <a:prstGeom prst="rect">
            <a:avLst/>
          </a:prstGeom>
        </p:spPr>
      </p:pic>
      <p:pic>
        <p:nvPicPr>
          <p:cNvPr id="15" name="Picture 14" descr="RedCross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500958" y="4214818"/>
            <a:ext cx="605637" cy="720080"/>
          </a:xfrm>
          <a:prstGeom prst="rect">
            <a:avLst/>
          </a:prstGeom>
        </p:spPr>
      </p:pic>
      <p:pic>
        <p:nvPicPr>
          <p:cNvPr id="16" name="Picture 15" descr="RedCross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500958" y="5143512"/>
            <a:ext cx="605637" cy="7200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500"/>
                            </p:stCondLst>
                            <p:childTnLst>
                              <p:par>
                                <p:cTn id="2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928662" y="1341986"/>
            <a:ext cx="2690804" cy="2087014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手动工具</a:t>
            </a:r>
            <a:endParaRPr lang="zh-CN" altLang="en-US" dirty="0"/>
          </a:p>
        </p:txBody>
      </p:sp>
      <p:sp>
        <p:nvSpPr>
          <p:cNvPr id="7" name="Content Placeholder 1"/>
          <p:cNvSpPr txBox="1">
            <a:spLocks/>
          </p:cNvSpPr>
          <p:nvPr/>
        </p:nvSpPr>
        <p:spPr bwMode="auto">
          <a:xfrm>
            <a:off x="755576" y="3573016"/>
            <a:ext cx="2448272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193675" marR="0" lvl="0" indent="-193675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" pitchFamily="34" charset="0"/>
              </a:rPr>
              <a:t>快速</a:t>
            </a:r>
          </a:p>
          <a:p>
            <a:pPr marL="193675" marR="0" lvl="0" indent="-193675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sz="14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  <a:p>
            <a:pPr marL="193675" marR="0" lvl="0" indent="-193675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" pitchFamily="34" charset="0"/>
              </a:rPr>
              <a:t>易于使用</a:t>
            </a:r>
          </a:p>
          <a:p>
            <a:pPr marL="193675" marR="0" lvl="0" indent="-193675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sz="14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  <a:p>
            <a:pPr marL="193675" marR="0" lvl="0" indent="-193675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800" b="1" kern="0" dirty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成本低</a:t>
            </a:r>
            <a:endParaRPr kumimoji="0" lang="zh-CN" sz="28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  <a:p>
            <a:pPr marL="193675" marR="0" lvl="0" indent="-193675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sz="14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汉仪中等线简" pitchFamily="49" charset="-122"/>
              <a:cs typeface="Arial" pitchFamily="34" charset="0"/>
            </a:endParaRPr>
          </a:p>
        </p:txBody>
      </p:sp>
      <p:sp>
        <p:nvSpPr>
          <p:cNvPr id="8" name="Content Placeholder 1"/>
          <p:cNvSpPr txBox="1">
            <a:spLocks/>
          </p:cNvSpPr>
          <p:nvPr/>
        </p:nvSpPr>
        <p:spPr bwMode="auto">
          <a:xfrm>
            <a:off x="4572000" y="3573016"/>
            <a:ext cx="4032448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193675" marR="0" lvl="0" indent="-193675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" pitchFamily="34" charset="0"/>
              </a:rPr>
              <a:t>结果不一致</a:t>
            </a:r>
          </a:p>
          <a:p>
            <a:pPr marL="193675" marR="0" lvl="0" indent="-193675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sz="14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  <a:p>
            <a:pPr marL="193675" marR="0" lvl="0" indent="-193675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" pitchFamily="34" charset="0"/>
              </a:rPr>
              <a:t>功能有限</a:t>
            </a:r>
          </a:p>
          <a:p>
            <a:pPr marL="193675" marR="0" lvl="0" indent="-193675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sz="14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  <a:p>
            <a:pPr marL="193675" marR="0" lvl="0" indent="-193675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800" b="1" kern="0" noProof="0" dirty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需要定期校准</a:t>
            </a:r>
            <a:endParaRPr kumimoji="0" lang="zh-CN" sz="28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  <a:p>
            <a:pPr marL="193675" marR="0" lvl="0" indent="-193675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sz="14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汉仪中等线简" pitchFamily="49" charset="-122"/>
              <a:cs typeface="Arial" pitchFamily="34" charset="0"/>
            </a:endParaRPr>
          </a:p>
        </p:txBody>
      </p:sp>
      <p:pic>
        <p:nvPicPr>
          <p:cNvPr id="10" name="Picture 9" descr="GreenTick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131840" y="3429000"/>
            <a:ext cx="780591" cy="720079"/>
          </a:xfrm>
          <a:prstGeom prst="rect">
            <a:avLst/>
          </a:prstGeom>
        </p:spPr>
      </p:pic>
      <p:pic>
        <p:nvPicPr>
          <p:cNvPr id="11" name="Picture 10" descr="GreenTick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131840" y="4293097"/>
            <a:ext cx="780591" cy="720079"/>
          </a:xfrm>
          <a:prstGeom prst="rect">
            <a:avLst/>
          </a:prstGeom>
        </p:spPr>
      </p:pic>
      <p:pic>
        <p:nvPicPr>
          <p:cNvPr id="12" name="Picture 11" descr="GreenTick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131840" y="5157193"/>
            <a:ext cx="780591" cy="720079"/>
          </a:xfrm>
          <a:prstGeom prst="rect">
            <a:avLst/>
          </a:prstGeom>
        </p:spPr>
      </p:pic>
      <p:pic>
        <p:nvPicPr>
          <p:cNvPr id="13" name="Picture 12" descr="RedCross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500958" y="3429000"/>
            <a:ext cx="605637" cy="720080"/>
          </a:xfrm>
          <a:prstGeom prst="rect">
            <a:avLst/>
          </a:prstGeom>
        </p:spPr>
      </p:pic>
      <p:pic>
        <p:nvPicPr>
          <p:cNvPr id="14" name="Picture 13" descr="RedCross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500958" y="4293096"/>
            <a:ext cx="605637" cy="720080"/>
          </a:xfrm>
          <a:prstGeom prst="rect">
            <a:avLst/>
          </a:prstGeom>
        </p:spPr>
      </p:pic>
      <p:pic>
        <p:nvPicPr>
          <p:cNvPr id="15" name="Picture 14" descr="RedCross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500958" y="5229200"/>
            <a:ext cx="605637" cy="7200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500"/>
                            </p:stCondLst>
                            <p:childTnLst>
                              <p:par>
                                <p:cTn id="2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标题 1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三种测量方法的对比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4572000" y="2000240"/>
            <a:ext cx="4324378" cy="4295796"/>
          </a:xfrm>
        </p:spPr>
        <p:txBody>
          <a:bodyPr/>
          <a:lstStyle/>
          <a:p>
            <a:pPr>
              <a:spcAft>
                <a:spcPts val="300"/>
              </a:spcAft>
              <a:buNone/>
            </a:pPr>
            <a:r>
              <a:rPr lang="en-US" sz="2800" b="1" dirty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灵活</a:t>
            </a:r>
          </a:p>
          <a:p>
            <a:pPr>
              <a:spcAft>
                <a:spcPts val="300"/>
              </a:spcAft>
              <a:buNone/>
            </a:pPr>
            <a:endParaRPr lang="zh-CN" sz="1400" b="1" dirty="0"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  <a:p>
            <a:pPr>
              <a:spcAft>
                <a:spcPts val="300"/>
              </a:spcAft>
              <a:buNone/>
            </a:pPr>
            <a:r>
              <a:rPr lang="en-US" sz="2800" b="1" dirty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重复性好</a:t>
            </a:r>
          </a:p>
          <a:p>
            <a:pPr>
              <a:spcAft>
                <a:spcPts val="300"/>
              </a:spcAft>
              <a:buNone/>
            </a:pPr>
            <a:endParaRPr lang="zh-CN" sz="1400" b="1" dirty="0"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  <a:p>
            <a:pPr>
              <a:spcAft>
                <a:spcPts val="300"/>
              </a:spcAft>
              <a:buNone/>
            </a:pPr>
            <a:r>
              <a:rPr lang="en-US" sz="2800" b="1" dirty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拥有成本低</a:t>
            </a:r>
          </a:p>
          <a:p>
            <a:pPr>
              <a:spcAft>
                <a:spcPts val="300"/>
              </a:spcAft>
              <a:buNone/>
            </a:pPr>
            <a:endParaRPr lang="zh-CN" sz="1400" b="1" dirty="0"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  <a:p>
            <a:pPr>
              <a:spcAft>
                <a:spcPts val="300"/>
              </a:spcAft>
              <a:buNone/>
            </a:pPr>
            <a:r>
              <a:rPr lang="en-US" sz="2800" b="1" dirty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快速</a:t>
            </a:r>
          </a:p>
          <a:p>
            <a:pPr>
              <a:spcAft>
                <a:spcPts val="300"/>
              </a:spcAft>
              <a:buNone/>
            </a:pPr>
            <a:endParaRPr lang="zh-CN" sz="1400" b="1" dirty="0"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  <a:p>
            <a:pPr>
              <a:spcAft>
                <a:spcPts val="300"/>
              </a:spcAft>
              <a:buNone/>
            </a:pPr>
            <a:r>
              <a:rPr lang="en-US" sz="2800" b="1" dirty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易于使用</a:t>
            </a:r>
            <a:endParaRPr lang="zh-CN" sz="2800" b="1" dirty="0"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4725144"/>
            <a:ext cx="2368674" cy="14568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79712" y="3068960"/>
            <a:ext cx="2046444" cy="178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2420888"/>
            <a:ext cx="2117998" cy="10184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0" descr="GreenTick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971600" y="2420888"/>
            <a:ext cx="780591" cy="720079"/>
          </a:xfrm>
          <a:prstGeom prst="rect">
            <a:avLst/>
          </a:prstGeom>
        </p:spPr>
      </p:pic>
      <p:pic>
        <p:nvPicPr>
          <p:cNvPr id="12" name="Picture 11" descr="GreenTick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071538" y="5214950"/>
            <a:ext cx="780591" cy="720079"/>
          </a:xfrm>
          <a:prstGeom prst="rect">
            <a:avLst/>
          </a:prstGeom>
        </p:spPr>
      </p:pic>
      <p:pic>
        <p:nvPicPr>
          <p:cNvPr id="13" name="Picture 12" descr="GreenTick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571736" y="3643314"/>
            <a:ext cx="780591" cy="720079"/>
          </a:xfrm>
          <a:prstGeom prst="rect">
            <a:avLst/>
          </a:prstGeom>
        </p:spPr>
      </p:pic>
      <p:pic>
        <p:nvPicPr>
          <p:cNvPr id="14" name="Picture 13" descr="RedCross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043608" y="2420888"/>
            <a:ext cx="605637" cy="720080"/>
          </a:xfrm>
          <a:prstGeom prst="rect">
            <a:avLst/>
          </a:prstGeom>
        </p:spPr>
      </p:pic>
      <p:pic>
        <p:nvPicPr>
          <p:cNvPr id="15" name="Picture 14" descr="RedCross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214414" y="5214950"/>
            <a:ext cx="605637" cy="720080"/>
          </a:xfrm>
          <a:prstGeom prst="rect">
            <a:avLst/>
          </a:prstGeom>
        </p:spPr>
      </p:pic>
      <p:pic>
        <p:nvPicPr>
          <p:cNvPr id="16" name="Picture 15" descr="RedCross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714612" y="3643314"/>
            <a:ext cx="605637" cy="7200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6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b="1" dirty="0" err="1"/>
              <a:t>使用Equator比对仪，您能够享受到全部这些优点</a:t>
            </a:r>
            <a:r>
              <a:rPr lang="en-US" sz="2400" b="1" dirty="0"/>
              <a:t>…</a:t>
            </a:r>
          </a:p>
          <a:p>
            <a:endParaRPr lang="zh-CN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Equator</a:t>
            </a:r>
            <a:r>
              <a:rPr lang="zh-CN" altLang="en-US" dirty="0"/>
              <a:t>比对仪</a:t>
            </a:r>
          </a:p>
        </p:txBody>
      </p:sp>
      <p:sp>
        <p:nvSpPr>
          <p:cNvPr id="7" name="Content Placeholder 1"/>
          <p:cNvSpPr txBox="1">
            <a:spLocks/>
          </p:cNvSpPr>
          <p:nvPr/>
        </p:nvSpPr>
        <p:spPr bwMode="auto">
          <a:xfrm>
            <a:off x="4788024" y="2132856"/>
            <a:ext cx="3784504" cy="43679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193675" marR="0" lvl="0" indent="-193675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" pitchFamily="34" charset="0"/>
              </a:rPr>
              <a:t>灵活</a:t>
            </a:r>
          </a:p>
          <a:p>
            <a:pPr marL="193675" marR="0" lvl="0" indent="-193675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endParaRPr kumimoji="0" lang="zh-CN" sz="14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  <a:p>
            <a:pPr marL="193675" marR="0" lvl="0" indent="-193675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" pitchFamily="34" charset="0"/>
              </a:rPr>
              <a:t>重复性好</a:t>
            </a:r>
          </a:p>
          <a:p>
            <a:pPr marL="193675" marR="0" lvl="0" indent="-193675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endParaRPr kumimoji="0" lang="zh-CN" sz="14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  <a:p>
            <a:pPr marL="193675" marR="0" lvl="0" indent="-193675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lang="en-US" sz="2800" b="1" kern="0" dirty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拥有成本低</a:t>
            </a:r>
            <a:endParaRPr kumimoji="0" lang="zh-CN" sz="28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  <a:p>
            <a:pPr marL="193675" marR="0" lvl="0" indent="-193675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endParaRPr kumimoji="0" lang="zh-CN" sz="14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  <a:p>
            <a:pPr marL="193675" marR="0" lvl="0" indent="-193675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lang="en-US" sz="2800" b="1" kern="0" dirty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快速</a:t>
            </a:r>
            <a:endParaRPr kumimoji="0" lang="zh-CN" sz="28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  <a:p>
            <a:pPr marL="193675" marR="0" lvl="0" indent="-193675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endParaRPr kumimoji="0" lang="zh-CN" sz="14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  <a:p>
            <a:pPr marL="193675" marR="0" lvl="0" indent="-193675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" pitchFamily="34" charset="0"/>
              </a:rPr>
              <a:t>易于使用</a:t>
            </a:r>
            <a:endParaRPr kumimoji="0" lang="zh-CN" sz="28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pic>
        <p:nvPicPr>
          <p:cNvPr id="8" name="Equator - parallel kinematics - large moves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179512" y="2708920"/>
            <a:ext cx="4103948" cy="3283158"/>
          </a:xfrm>
          <a:prstGeom prst="rect">
            <a:avLst/>
          </a:prstGeom>
        </p:spPr>
      </p:pic>
      <p:pic>
        <p:nvPicPr>
          <p:cNvPr id="10" name="Picture 9" descr="GreenTick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857356" y="1857364"/>
            <a:ext cx="1248947" cy="11521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0496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3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vide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3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zh-CN" sz="2400" b="1" dirty="0"/>
          </a:p>
          <a:p>
            <a:r>
              <a:rPr lang="zh-CN" altLang="en-US" sz="2400" b="1" dirty="0"/>
              <a:t>高</a:t>
            </a:r>
            <a:r>
              <a:rPr lang="en-GB" sz="2400" b="1" dirty="0" err="1"/>
              <a:t>重复</a:t>
            </a:r>
            <a:r>
              <a:rPr lang="zh-CN" altLang="en-US" sz="2400" b="1" dirty="0"/>
              <a:t>性</a:t>
            </a:r>
            <a:r>
              <a:rPr lang="en-GB" sz="2400" b="1" dirty="0" err="1"/>
              <a:t>的比对测量系统</a:t>
            </a:r>
            <a:endParaRPr lang="en-GB" sz="2400" b="1" dirty="0"/>
          </a:p>
          <a:p>
            <a:endParaRPr lang="en-GB" sz="2400" b="1" dirty="0"/>
          </a:p>
          <a:p>
            <a:r>
              <a:rPr lang="en-GB" sz="2400" b="1" dirty="0" err="1"/>
              <a:t>设计用于车间环境</a:t>
            </a:r>
            <a:r>
              <a:rPr lang="zh-CN" altLang="en-US" sz="2400" b="1" dirty="0"/>
              <a:t>中的测量系统</a:t>
            </a:r>
            <a:endParaRPr lang="en-GB" sz="2400" b="1" dirty="0"/>
          </a:p>
          <a:p>
            <a:endParaRPr lang="en-GB" sz="2400" b="1" dirty="0"/>
          </a:p>
          <a:p>
            <a:r>
              <a:rPr lang="en-US" sz="2400" b="1" dirty="0" err="1"/>
              <a:t>能够</a:t>
            </a:r>
            <a:r>
              <a:rPr lang="zh-CN" altLang="en-US" sz="2400" b="1" dirty="0"/>
              <a:t>测量多种工件的测量系统</a:t>
            </a:r>
            <a:endParaRPr lang="en-US" altLang="zh-CN" sz="2400" b="1" dirty="0"/>
          </a:p>
          <a:p>
            <a:endParaRPr lang="en-US" sz="2400" b="1" dirty="0"/>
          </a:p>
          <a:p>
            <a:r>
              <a:rPr lang="zh-CN" altLang="en-US" sz="2400" b="1" dirty="0"/>
              <a:t>成本低，速度快的测量系统</a:t>
            </a:r>
            <a:endParaRPr lang="en-US" altLang="zh-CN" sz="2400" b="1" dirty="0"/>
          </a:p>
          <a:p>
            <a:endParaRPr lang="en-US" sz="2400" b="1" dirty="0"/>
          </a:p>
          <a:p>
            <a:r>
              <a:rPr lang="zh-CN" altLang="en-US" sz="2400" b="1" dirty="0"/>
              <a:t>安装方便，即插即用的测量系统</a:t>
            </a:r>
            <a:endParaRPr lang="en-US" sz="2400" b="1" dirty="0"/>
          </a:p>
          <a:p>
            <a:endParaRPr lang="zh-CN" dirty="0"/>
          </a:p>
          <a:p>
            <a:pPr lvl="1"/>
            <a:endParaRPr lang="zh-CN" dirty="0"/>
          </a:p>
          <a:p>
            <a:pPr lvl="1"/>
            <a:endParaRPr lang="zh-CN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Equator</a:t>
            </a:r>
            <a:r>
              <a:rPr lang="zh-CN" altLang="en-US"/>
              <a:t>比对仪是什么？</a:t>
            </a:r>
            <a:endParaRPr lang="zh-CN" altLang="en-US" dirty="0"/>
          </a:p>
        </p:txBody>
      </p:sp>
      <p:pic>
        <p:nvPicPr>
          <p:cNvPr id="7" name="Picture 12" descr="\\Oldham\transfer\From_Nathan_F\Equator photographs_edited\smaller\tt22main_edited_small_a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3824"/>
          <a:stretch>
            <a:fillRect/>
          </a:stretch>
        </p:blipFill>
        <p:spPr bwMode="auto">
          <a:xfrm>
            <a:off x="5715008" y="3429000"/>
            <a:ext cx="2476267" cy="28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Equator</a:t>
            </a:r>
            <a:r>
              <a:rPr lang="zh-CN" altLang="en-US" dirty="0"/>
              <a:t>比对仪演示视频</a:t>
            </a:r>
          </a:p>
        </p:txBody>
      </p:sp>
      <p:sp>
        <p:nvSpPr>
          <p:cNvPr id="2" name="内容占位符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zh-CN" sz="2400" dirty="0">
              <a:hlinkClick r:id="rId2" action="ppaction://hlinkfile"/>
            </a:endParaRPr>
          </a:p>
          <a:p>
            <a:r>
              <a:rPr lang="zh-CN" altLang="en-US" sz="2400" dirty="0">
                <a:hlinkClick r:id="rId2" action="ppaction://hlinkfile"/>
              </a:rPr>
              <a:t>演示视频</a:t>
            </a:r>
            <a:r>
              <a:rPr lang="en-US" altLang="zh-CN" sz="2400" dirty="0">
                <a:hlinkClick r:id="rId2" action="ppaction://hlinkfile"/>
              </a:rPr>
              <a:t>\Equator</a:t>
            </a:r>
            <a:r>
              <a:rPr lang="zh-CN" altLang="en-US" sz="2400" dirty="0">
                <a:hlinkClick r:id="rId2" action="ppaction://hlinkfile"/>
              </a:rPr>
              <a:t>比对仪演示视频</a:t>
            </a:r>
            <a:r>
              <a:rPr lang="en-US" altLang="zh-CN" sz="2400" dirty="0">
                <a:hlinkClick r:id="rId2" action="ppaction://hlinkfile"/>
              </a:rPr>
              <a:t>.mp4</a:t>
            </a:r>
            <a:endParaRPr lang="zh-CN" altLang="en-US" sz="2400" dirty="0"/>
          </a:p>
        </p:txBody>
      </p:sp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4"/>
          <p:cNvGrpSpPr/>
          <p:nvPr/>
        </p:nvGrpSpPr>
        <p:grpSpPr>
          <a:xfrm>
            <a:off x="1020768" y="1318492"/>
            <a:ext cx="7283260" cy="5518242"/>
            <a:chOff x="1658748" y="1318492"/>
            <a:chExt cx="7283260" cy="5518242"/>
          </a:xfrm>
        </p:grpSpPr>
        <p:grpSp>
          <p:nvGrpSpPr>
            <p:cNvPr id="3" name="Group 61"/>
            <p:cNvGrpSpPr/>
            <p:nvPr/>
          </p:nvGrpSpPr>
          <p:grpSpPr>
            <a:xfrm>
              <a:off x="1658748" y="1318492"/>
              <a:ext cx="5942380" cy="5518242"/>
              <a:chOff x="1275960" y="1339758"/>
              <a:chExt cx="5942380" cy="5518242"/>
            </a:xfrm>
          </p:grpSpPr>
          <p:pic>
            <p:nvPicPr>
              <p:cNvPr id="349229" name="Picture 45" descr="75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1275960" y="1339758"/>
                <a:ext cx="5591175" cy="41624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grpSp>
            <p:nvGrpSpPr>
              <p:cNvPr id="4" name="Group 31"/>
              <p:cNvGrpSpPr>
                <a:grpSpLocks/>
              </p:cNvGrpSpPr>
              <p:nvPr/>
            </p:nvGrpSpPr>
            <p:grpSpPr bwMode="auto">
              <a:xfrm>
                <a:off x="1308100" y="1624013"/>
                <a:ext cx="5910240" cy="5233987"/>
                <a:chOff x="2060" y="4646"/>
                <a:chExt cx="9308" cy="8242"/>
              </a:xfrm>
            </p:grpSpPr>
            <p:pic>
              <p:nvPicPr>
                <p:cNvPr id="349216" name="Picture 32" descr="75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/>
                <a:stretch>
                  <a:fillRect/>
                </a:stretch>
              </p:blipFill>
              <p:spPr bwMode="auto">
                <a:xfrm>
                  <a:off x="8504" y="11320"/>
                  <a:ext cx="904" cy="903"/>
                </a:xfrm>
                <a:prstGeom prst="rect">
                  <a:avLst/>
                </a:prstGeom>
                <a:noFill/>
              </p:spPr>
            </p:pic>
            <p:sp>
              <p:nvSpPr>
                <p:cNvPr id="349217" name="Text Box 33"/>
                <p:cNvSpPr txBox="1">
                  <a:spLocks noChangeArrowheads="1"/>
                </p:cNvSpPr>
                <p:nvPr/>
              </p:nvSpPr>
              <p:spPr bwMode="auto">
                <a:xfrm>
                  <a:off x="7887" y="10966"/>
                  <a:ext cx="2411" cy="44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457200" marR="0" lvl="1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sv-SE" sz="1100" b="0" i="0" u="none" strike="noStrike" cap="none" normalizeH="0" baseline="0" dirty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微软雅黑" pitchFamily="34" charset="-122"/>
                      <a:ea typeface="微软雅黑" pitchFamily="34" charset="-122"/>
                      <a:cs typeface="SimSun"/>
                    </a:rPr>
                    <a:t>急停按钮</a:t>
                  </a:r>
                  <a:endParaRPr kumimoji="0" lang="zh-CN" sz="1800" b="0" i="0" u="none" strike="noStrike" cap="none" normalizeH="0" baseline="0" dirty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微软雅黑" pitchFamily="34" charset="-122"/>
                    <a:ea typeface="微软雅黑" pitchFamily="34" charset="-122"/>
                    <a:cs typeface="SimSun"/>
                  </a:endParaRPr>
                </a:p>
              </p:txBody>
            </p:sp>
            <p:sp>
              <p:nvSpPr>
                <p:cNvPr id="349218" name="Text Box 34"/>
                <p:cNvSpPr txBox="1">
                  <a:spLocks noChangeArrowheads="1"/>
                </p:cNvSpPr>
                <p:nvPr/>
              </p:nvSpPr>
              <p:spPr bwMode="auto">
                <a:xfrm>
                  <a:off x="6016" y="4646"/>
                  <a:ext cx="3082" cy="434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lvl="1" eaLnBrk="1" hangingPunct="1">
                    <a:spcBef>
                      <a:spcPct val="0"/>
                    </a:spcBef>
                    <a:spcAft>
                      <a:spcPts val="1000"/>
                    </a:spcAft>
                    <a:buNone/>
                  </a:pPr>
                  <a:r>
                    <a:rPr lang="sv-SE" sz="1100" dirty="0">
                      <a:latin typeface="微软雅黑" pitchFamily="34" charset="-122"/>
                      <a:ea typeface="微软雅黑" pitchFamily="34" charset="-122"/>
                      <a:cs typeface="SimSun"/>
                    </a:rPr>
                    <a:t>Equator比对仪</a:t>
                  </a:r>
                  <a:endParaRPr kumimoji="0" lang="zh-CN" sz="1800" b="0" i="0" u="none" strike="noStrike" cap="none" normalizeH="0" baseline="0" dirty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微软雅黑" pitchFamily="34" charset="-122"/>
                    <a:ea typeface="微软雅黑" pitchFamily="34" charset="-122"/>
                    <a:cs typeface="SimSun"/>
                  </a:endParaRPr>
                </a:p>
              </p:txBody>
            </p:sp>
            <p:sp>
              <p:nvSpPr>
                <p:cNvPr id="349219" name="Text Box 35"/>
                <p:cNvSpPr txBox="1">
                  <a:spLocks noChangeArrowheads="1"/>
                </p:cNvSpPr>
                <p:nvPr/>
              </p:nvSpPr>
              <p:spPr bwMode="auto">
                <a:xfrm>
                  <a:off x="9104" y="8984"/>
                  <a:ext cx="2264" cy="43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457200" marR="0" lvl="1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sv-SE" sz="1100" b="0" i="0" u="none" strike="noStrike" cap="none" normalizeH="0" baseline="0" dirty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微软雅黑" pitchFamily="34" charset="-122"/>
                      <a:ea typeface="微软雅黑" pitchFamily="34" charset="-122"/>
                      <a:cs typeface="SimSun"/>
                    </a:rPr>
                    <a:t>控制器</a:t>
                  </a:r>
                  <a:endParaRPr kumimoji="0" lang="zh-CN" sz="1800" b="0" i="0" u="none" strike="noStrike" cap="none" normalizeH="0" baseline="0" dirty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微软雅黑" pitchFamily="34" charset="-122"/>
                    <a:ea typeface="微软雅黑" pitchFamily="34" charset="-122"/>
                    <a:cs typeface="SimSun"/>
                  </a:endParaRPr>
                </a:p>
              </p:txBody>
            </p:sp>
            <p:sp>
              <p:nvSpPr>
                <p:cNvPr id="349220" name="Text Box 36"/>
                <p:cNvSpPr txBox="1">
                  <a:spLocks noChangeArrowheads="1"/>
                </p:cNvSpPr>
                <p:nvPr/>
              </p:nvSpPr>
              <p:spPr bwMode="auto">
                <a:xfrm>
                  <a:off x="3137" y="7153"/>
                  <a:ext cx="2079" cy="43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457200" marR="0" lvl="1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sv-SE" sz="1100" b="0" i="0" u="none" strike="noStrike" cap="none" normalizeH="0" baseline="0" dirty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微软雅黑" pitchFamily="34" charset="-122"/>
                      <a:ea typeface="微软雅黑" pitchFamily="34" charset="-122"/>
                      <a:cs typeface="SimSun"/>
                    </a:rPr>
                    <a:t>SP25测头</a:t>
                  </a:r>
                  <a:endParaRPr kumimoji="0" lang="zh-CN" sz="1800" b="0" i="0" u="none" strike="noStrike" cap="none" normalizeH="0" baseline="0" dirty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微软雅黑" pitchFamily="34" charset="-122"/>
                    <a:ea typeface="微软雅黑" pitchFamily="34" charset="-122"/>
                    <a:cs typeface="SimSun"/>
                  </a:endParaRPr>
                </a:p>
              </p:txBody>
            </p:sp>
            <p:sp>
              <p:nvSpPr>
                <p:cNvPr id="349221" name="Text Box 37"/>
                <p:cNvSpPr txBox="1">
                  <a:spLocks noChangeArrowheads="1"/>
                </p:cNvSpPr>
                <p:nvPr/>
              </p:nvSpPr>
              <p:spPr bwMode="auto">
                <a:xfrm>
                  <a:off x="2060" y="10442"/>
                  <a:ext cx="2543" cy="434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457200" marR="0" lvl="1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sv-SE" sz="1100" b="0" i="0" u="none" strike="noStrike" cap="none" normalizeH="0" baseline="0" dirty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微软雅黑" pitchFamily="34" charset="-122"/>
                      <a:ea typeface="微软雅黑" pitchFamily="34" charset="-122"/>
                      <a:cs typeface="SimSun"/>
                    </a:rPr>
                    <a:t>纯平显示器</a:t>
                  </a:r>
                  <a:endParaRPr kumimoji="0" lang="zh-CN" sz="1800" b="0" i="0" u="none" strike="noStrike" cap="none" normalizeH="0" baseline="0" dirty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微软雅黑" pitchFamily="34" charset="-122"/>
                    <a:ea typeface="微软雅黑" pitchFamily="34" charset="-122"/>
                    <a:cs typeface="SimSun"/>
                  </a:endParaRPr>
                </a:p>
              </p:txBody>
            </p:sp>
            <p:sp>
              <p:nvSpPr>
                <p:cNvPr id="349222" name="Text Box 38"/>
                <p:cNvSpPr txBox="1">
                  <a:spLocks noChangeArrowheads="1"/>
                </p:cNvSpPr>
                <p:nvPr/>
              </p:nvSpPr>
              <p:spPr bwMode="auto">
                <a:xfrm>
                  <a:off x="7793" y="6591"/>
                  <a:ext cx="2505" cy="43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457200" marR="0" lvl="1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sv-SE" sz="1100" b="0" i="0" u="none" strike="noStrike" cap="none" normalizeH="0" baseline="0" dirty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微软雅黑" pitchFamily="34" charset="-122"/>
                      <a:ea typeface="微软雅黑" pitchFamily="34" charset="-122"/>
                      <a:cs typeface="SimSun"/>
                    </a:rPr>
                    <a:t>EQR-6交换架</a:t>
                  </a:r>
                  <a:endParaRPr kumimoji="0" lang="zh-CN" sz="1800" b="0" i="0" u="none" strike="noStrike" cap="none" normalizeH="0" baseline="0" dirty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微软雅黑" pitchFamily="34" charset="-122"/>
                    <a:ea typeface="微软雅黑" pitchFamily="34" charset="-122"/>
                    <a:cs typeface="SimSun"/>
                  </a:endParaRPr>
                </a:p>
              </p:txBody>
            </p:sp>
            <p:sp>
              <p:nvSpPr>
                <p:cNvPr id="349223" name="Text Box 39"/>
                <p:cNvSpPr txBox="1">
                  <a:spLocks noChangeArrowheads="1"/>
                </p:cNvSpPr>
                <p:nvPr/>
              </p:nvSpPr>
              <p:spPr bwMode="auto">
                <a:xfrm>
                  <a:off x="5988" y="10055"/>
                  <a:ext cx="2264" cy="434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457200" marR="0" lvl="1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sv-SE" sz="1100" b="0" i="0" u="none" strike="noStrike" cap="none" normalizeH="0" baseline="0" dirty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微软雅黑" pitchFamily="34" charset="-122"/>
                      <a:ea typeface="微软雅黑" pitchFamily="34" charset="-122"/>
                      <a:cs typeface="SimSun"/>
                    </a:rPr>
                    <a:t>夹具板</a:t>
                  </a:r>
                  <a:endParaRPr kumimoji="0" lang="zh-CN" sz="1800" b="0" i="0" u="none" strike="noStrike" cap="none" normalizeH="0" baseline="0" dirty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微软雅黑" pitchFamily="34" charset="-122"/>
                    <a:ea typeface="微软雅黑" pitchFamily="34" charset="-122"/>
                    <a:cs typeface="SimSun"/>
                  </a:endParaRPr>
                </a:p>
              </p:txBody>
            </p:sp>
            <p:sp>
              <p:nvSpPr>
                <p:cNvPr id="349224" name="AutoShape 40"/>
                <p:cNvSpPr>
                  <a:spLocks noChangeArrowheads="1"/>
                </p:cNvSpPr>
                <p:nvPr/>
              </p:nvSpPr>
              <p:spPr bwMode="auto">
                <a:xfrm>
                  <a:off x="5105" y="7427"/>
                  <a:ext cx="1059" cy="194"/>
                </a:xfrm>
                <a:prstGeom prst="straightConnector1">
                  <a:avLst/>
                </a:prstGeom>
                <a:noFill/>
                <a:ln w="25400">
                  <a:solidFill>
                    <a:srgbClr val="FF0000"/>
                  </a:solidFill>
                  <a:miter lim="800000"/>
                  <a:headEnd/>
                  <a:tailEnd type="triangle" w="med" len="med"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 dirty="0"/>
                </a:p>
              </p:txBody>
            </p:sp>
            <p:sp>
              <p:nvSpPr>
                <p:cNvPr id="349225" name="AutoShape 41"/>
                <p:cNvSpPr>
                  <a:spLocks noChangeArrowheads="1"/>
                </p:cNvSpPr>
                <p:nvPr/>
              </p:nvSpPr>
              <p:spPr bwMode="auto">
                <a:xfrm flipH="1">
                  <a:off x="7441" y="6860"/>
                  <a:ext cx="1149" cy="915"/>
                </a:xfrm>
                <a:prstGeom prst="straightConnector1">
                  <a:avLst/>
                </a:prstGeom>
                <a:noFill/>
                <a:ln w="25400">
                  <a:solidFill>
                    <a:srgbClr val="FF0000"/>
                  </a:solidFill>
                  <a:miter lim="800000"/>
                  <a:headEnd/>
                  <a:tailEnd type="triangle" w="med" len="med"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 dirty="0"/>
                </a:p>
              </p:txBody>
            </p:sp>
            <p:sp>
              <p:nvSpPr>
                <p:cNvPr id="349226" name="AutoShape 42"/>
                <p:cNvSpPr>
                  <a:spLocks noChangeArrowheads="1"/>
                </p:cNvSpPr>
                <p:nvPr/>
              </p:nvSpPr>
              <p:spPr bwMode="auto">
                <a:xfrm flipH="1" flipV="1">
                  <a:off x="7180" y="9134"/>
                  <a:ext cx="243" cy="904"/>
                </a:xfrm>
                <a:prstGeom prst="straightConnector1">
                  <a:avLst/>
                </a:prstGeom>
                <a:noFill/>
                <a:ln w="25400">
                  <a:solidFill>
                    <a:srgbClr val="FF0000"/>
                  </a:solidFill>
                  <a:miter lim="800000"/>
                  <a:headEnd/>
                  <a:tailEnd type="triangle" w="med" len="med"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 dirty="0"/>
                </a:p>
              </p:txBody>
            </p:sp>
            <p:pic>
              <p:nvPicPr>
                <p:cNvPr id="349227" name="Picture 43" descr="75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/>
                <a:stretch>
                  <a:fillRect/>
                </a:stretch>
              </p:blipFill>
              <p:spPr bwMode="auto">
                <a:xfrm>
                  <a:off x="4596" y="10367"/>
                  <a:ext cx="3307" cy="2521"/>
                </a:xfrm>
                <a:prstGeom prst="rect">
                  <a:avLst/>
                </a:prstGeom>
                <a:noFill/>
              </p:spPr>
            </p:pic>
            <p:sp>
              <p:nvSpPr>
                <p:cNvPr id="349228" name="Text Box 44"/>
                <p:cNvSpPr txBox="1">
                  <a:spLocks noChangeArrowheads="1"/>
                </p:cNvSpPr>
                <p:nvPr/>
              </p:nvSpPr>
              <p:spPr bwMode="auto">
                <a:xfrm>
                  <a:off x="5844" y="10839"/>
                  <a:ext cx="2009" cy="43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457200" marR="0" lvl="1" indent="0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sv-SE" sz="1100" b="0" i="0" u="none" strike="noStrike" cap="none" normalizeH="0" baseline="0" dirty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微软雅黑" pitchFamily="34" charset="-122"/>
                      <a:ea typeface="微软雅黑" pitchFamily="34" charset="-122"/>
                      <a:cs typeface="SimSun"/>
                    </a:rPr>
                    <a:t>操纵杆</a:t>
                  </a:r>
                  <a:endParaRPr kumimoji="0" lang="zh-CN" sz="1800" b="0" i="0" u="none" strike="noStrike" cap="none" normalizeH="0" baseline="0" dirty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微软雅黑" pitchFamily="34" charset="-122"/>
                    <a:ea typeface="微软雅黑" pitchFamily="34" charset="-122"/>
                    <a:cs typeface="SimSun"/>
                  </a:endParaRPr>
                </a:p>
              </p:txBody>
            </p:sp>
          </p:grpSp>
        </p:grpSp>
        <p:pic>
          <p:nvPicPr>
            <p:cNvPr id="63" name="Picture 62" descr="\\Worcester\Advanced Systems\5504\Project Team Member Files - (RED)\Marketing\Equator prod pix\Probe kit\probe kit iso view.jpg"/>
            <p:cNvPicPr>
              <a:picLocks noChangeAspect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6466491" y="4838903"/>
              <a:ext cx="1184564" cy="8582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4" name="Text Box 33"/>
            <p:cNvSpPr txBox="1">
              <a:spLocks noChangeArrowheads="1"/>
            </p:cNvSpPr>
            <p:nvPr/>
          </p:nvSpPr>
          <p:spPr bwMode="auto">
            <a:xfrm>
              <a:off x="6666609" y="5417710"/>
              <a:ext cx="2275399" cy="3876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457200" marR="0" lvl="1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sv-SE" sz="11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微软雅黑" pitchFamily="34" charset="-122"/>
                  <a:ea typeface="微软雅黑" pitchFamily="34" charset="-122"/>
                  <a:cs typeface="SimSun"/>
                </a:rPr>
                <a:t>标定球、SM25模块       和测针组件</a:t>
              </a:r>
              <a:endParaRPr kumimoji="0" lang="zh-CN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微软雅黑" pitchFamily="34" charset="-122"/>
                <a:ea typeface="微软雅黑" pitchFamily="34" charset="-122"/>
                <a:cs typeface="SimSun"/>
              </a:endParaRPr>
            </a:p>
          </p:txBody>
        </p:sp>
      </p:grpSp>
      <p:sp>
        <p:nvSpPr>
          <p:cNvPr id="72" name="内容占位符 7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22" name="标题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 altLang="zh-CN" dirty="0" err="1"/>
              <a:t>Equator比对仪系统组</a:t>
            </a:r>
            <a:r>
              <a:rPr lang="zh-CN" altLang="en-US" dirty="0"/>
              <a:t>成</a:t>
            </a:r>
            <a:br>
              <a:rPr lang="en-GB" altLang="zh-CN" dirty="0"/>
            </a:b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33020796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 descr="Equator Gaug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64834" y="1395864"/>
            <a:ext cx="6014331" cy="5048250"/>
          </a:xfrm>
          <a:prstGeom prst="rect">
            <a:avLst/>
          </a:prstGeom>
          <a:ln>
            <a:solidFill>
              <a:schemeClr val="tx2"/>
            </a:solidFill>
          </a:ln>
        </p:spPr>
      </p:pic>
      <p:sp>
        <p:nvSpPr>
          <p:cNvPr id="6" name="矩形 5"/>
          <p:cNvSpPr/>
          <p:nvPr/>
        </p:nvSpPr>
        <p:spPr bwMode="auto">
          <a:xfrm>
            <a:off x="1626781" y="1892595"/>
            <a:ext cx="531628" cy="17012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  <a:sym typeface="Wingdings (PCL6)" pitchFamily="82" charset="2"/>
            </a:endParaRPr>
          </a:p>
        </p:txBody>
      </p:sp>
      <p:sp>
        <p:nvSpPr>
          <p:cNvPr id="7" name="矩形 6"/>
          <p:cNvSpPr/>
          <p:nvPr/>
        </p:nvSpPr>
        <p:spPr bwMode="auto">
          <a:xfrm>
            <a:off x="2477404" y="1945765"/>
            <a:ext cx="595423" cy="338554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  <a:sym typeface="Wingdings (PCL6)" pitchFamily="82" charset="2"/>
            </a:endParaRPr>
          </a:p>
        </p:txBody>
      </p:sp>
      <p:sp>
        <p:nvSpPr>
          <p:cNvPr id="18" name="内容占位符 1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8" name="标题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 altLang="zh-CN" dirty="0" err="1"/>
              <a:t>Equator比对仪</a:t>
            </a:r>
            <a:r>
              <a:rPr lang="zh-CN" altLang="en-US" dirty="0"/>
              <a:t>硬件结构</a:t>
            </a:r>
            <a:br>
              <a:rPr lang="en-GB" altLang="zh-CN" dirty="0"/>
            </a:b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67975703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equator_gauging_medical_component.jpg"/>
          <p:cNvPicPr>
            <a:picLocks noChangeAspect="1"/>
          </p:cNvPicPr>
          <p:nvPr/>
        </p:nvPicPr>
        <p:blipFill>
          <a:blip r:embed="rId3" cstate="print">
            <a:lum bright="70000" contrast="-70000"/>
          </a:blip>
          <a:stretch>
            <a:fillRect/>
          </a:stretch>
        </p:blipFill>
        <p:spPr>
          <a:xfrm>
            <a:off x="2421259" y="1339701"/>
            <a:ext cx="4128397" cy="5518297"/>
          </a:xfrm>
          <a:prstGeom prst="rect">
            <a:avLst/>
          </a:prstGeom>
          <a:effectLst>
            <a:outerShdw blurRad="50800" dist="50800" dir="5400000" sx="1000" sy="1000" algn="ctr" rotWithShape="0">
              <a:srgbClr val="000000"/>
            </a:outerShdw>
          </a:effec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err="1"/>
              <a:t>雷尼绍Equator™比对仪是</a:t>
            </a:r>
            <a:r>
              <a:rPr lang="zh-CN" altLang="en-US" dirty="0"/>
              <a:t>普通</a:t>
            </a:r>
            <a:r>
              <a:rPr lang="en-GB" dirty="0" err="1"/>
              <a:t>测量的多功能替代方案</a:t>
            </a:r>
            <a:r>
              <a:rPr lang="en-GB" dirty="0"/>
              <a:t>。</a:t>
            </a:r>
            <a:endParaRPr lang="en-US" altLang="zh-CN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Equator</a:t>
            </a:r>
            <a:r>
              <a:rPr lang="zh-CN" altLang="en-US" dirty="0"/>
              <a:t>比对仪系统技术参数</a:t>
            </a:r>
          </a:p>
        </p:txBody>
      </p:sp>
      <p:sp>
        <p:nvSpPr>
          <p:cNvPr id="10" name="Content Placeholder 2"/>
          <p:cNvSpPr txBox="1">
            <a:spLocks/>
          </p:cNvSpPr>
          <p:nvPr/>
        </p:nvSpPr>
        <p:spPr bwMode="auto">
          <a:xfrm>
            <a:off x="863081" y="1817334"/>
            <a:ext cx="7183640" cy="46998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193675" marR="0" lvl="0" indent="-193675" algn="l" defTabSz="914400" rtl="0" eaLnBrk="1" fontAlgn="base" latinLnBrk="0" hangingPunct="1">
              <a:lnSpc>
                <a:spcPts val="24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zh-TW" altLang="en-US" sz="2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工作空间                                 </a:t>
            </a:r>
            <a:r>
              <a:rPr kumimoji="0" lang="en-US" altLang="zh-CN" sz="2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X Y Ø 300 mm</a:t>
            </a:r>
          </a:p>
          <a:p>
            <a:pPr marR="0" lvl="0" algn="l" defTabSz="914400" rtl="0" eaLnBrk="1" fontAlgn="base" latinLnBrk="0" hangingPunct="1">
              <a:lnSpc>
                <a:spcPts val="2400"/>
              </a:lnSpc>
              <a:spcBef>
                <a:spcPts val="6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en-US" altLang="zh-CN" sz="2000" kern="0" dirty="0">
                <a:latin typeface="微软雅黑" pitchFamily="34" charset="-122"/>
                <a:ea typeface="微软雅黑" pitchFamily="34" charset="-122"/>
              </a:rPr>
              <a:t>  </a:t>
            </a:r>
            <a:r>
              <a:rPr kumimoji="0" lang="en-US" altLang="zh-CN" sz="2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                                                Z     150 mm</a:t>
            </a:r>
          </a:p>
          <a:p>
            <a:pPr marL="193675" marR="0" lvl="0" indent="-193675" algn="l" defTabSz="914400" rtl="0" eaLnBrk="1" fontAlgn="base" latinLnBrk="0" hangingPunct="1">
              <a:lnSpc>
                <a:spcPts val="24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zh-CN" altLang="en-US" sz="2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比对不确定度*                           </a:t>
            </a:r>
            <a:r>
              <a:rPr kumimoji="0" lang="en-US" altLang="zh-CN" sz="2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±0.002 mm</a:t>
            </a:r>
          </a:p>
          <a:p>
            <a:pPr marL="193675" marR="0" lvl="0" indent="-193675" algn="l" defTabSz="914400" rtl="0" eaLnBrk="1" fontAlgn="base" latinLnBrk="0" hangingPunct="1">
              <a:lnSpc>
                <a:spcPts val="24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zh-TW" altLang="en-US" sz="2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最大扫描速度                                </a:t>
            </a: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100 </a:t>
            </a:r>
            <a:r>
              <a:rPr kumimoji="0" lang="en-US" altLang="zh-CN" sz="2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mm/s</a:t>
            </a:r>
          </a:p>
          <a:p>
            <a:pPr marL="193675" marR="0" lvl="0" indent="-193675" algn="l" defTabSz="914400" rtl="0" eaLnBrk="1" fontAlgn="base" latinLnBrk="0" hangingPunct="1">
              <a:lnSpc>
                <a:spcPts val="24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zh-TW" altLang="en-US" sz="2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最大运动速度                                </a:t>
            </a: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500 </a:t>
            </a:r>
            <a:r>
              <a:rPr kumimoji="0" lang="en-US" altLang="zh-CN" sz="2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mm/s</a:t>
            </a:r>
          </a:p>
          <a:p>
            <a:pPr marL="193675" marR="0" lvl="0" indent="-193675" algn="l" defTabSz="914400" rtl="0" eaLnBrk="1" fontAlgn="base" latinLnBrk="0" hangingPunct="1">
              <a:lnSpc>
                <a:spcPts val="24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zh-CN" altLang="en-US" sz="2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扫描速率                                       </a:t>
            </a:r>
            <a:r>
              <a:rPr kumimoji="0" lang="en-US" altLang="zh-CN" sz="2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1000</a:t>
            </a:r>
            <a:r>
              <a:rPr kumimoji="0" lang="zh-CN" altLang="en-US" sz="2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</a:t>
            </a:r>
            <a:r>
              <a:rPr kumimoji="0" lang="en-US" altLang="zh-CN" sz="2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/</a:t>
            </a:r>
            <a:r>
              <a:rPr kumimoji="0" lang="zh-CN" altLang="en-US" sz="2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秒</a:t>
            </a:r>
          </a:p>
          <a:p>
            <a:pPr marL="193675" marR="0" lvl="0" indent="-193675" algn="l" defTabSz="914400" rtl="0" eaLnBrk="1" fontAlgn="base" latinLnBrk="0" hangingPunct="1">
              <a:lnSpc>
                <a:spcPts val="24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zh-TW" altLang="en-US" sz="2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光栅分辨率                                        </a:t>
            </a: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0. 2 </a:t>
            </a:r>
            <a:r>
              <a:rPr kumimoji="0" lang="en-US" altLang="zh-CN" sz="2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um</a:t>
            </a:r>
          </a:p>
          <a:p>
            <a:pPr marL="193675" marR="0" lvl="0" indent="-193675" algn="l" defTabSz="914400" rtl="0" eaLnBrk="1" fontAlgn="base" latinLnBrk="0" hangingPunct="1">
              <a:lnSpc>
                <a:spcPts val="24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zh-CN" altLang="en-US" sz="2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测头类型                                </a:t>
            </a:r>
            <a:r>
              <a:rPr kumimoji="0" lang="en-US" altLang="zh-CN" sz="2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SP25</a:t>
            </a:r>
            <a:r>
              <a:rPr kumimoji="0" lang="zh-CN" altLang="en-US" sz="2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扫描测头</a:t>
            </a:r>
            <a:r>
              <a:rPr kumimoji="0" lang="en-US" altLang="zh-CN" sz="2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/TP20</a:t>
            </a:r>
            <a:r>
              <a:rPr kumimoji="0" lang="zh-CN" altLang="en-US" sz="2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触发测头</a:t>
            </a:r>
            <a:endParaRPr kumimoji="0" lang="en-US" altLang="zh-CN" sz="20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193675" marR="0" lvl="0" indent="-193675" algn="l" defTabSz="914400" rtl="0" eaLnBrk="1" fontAlgn="base" latinLnBrk="0" hangingPunct="1">
              <a:lnSpc>
                <a:spcPts val="24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zh-CN" altLang="en-US" sz="2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交换架                                               </a:t>
            </a:r>
            <a:r>
              <a:rPr kumimoji="0" lang="en-US" altLang="zh-CN" sz="2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6 </a:t>
            </a:r>
            <a:r>
              <a:rPr kumimoji="0" lang="zh-CN" altLang="en-US" sz="2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端口</a:t>
            </a:r>
            <a:endParaRPr kumimoji="0" lang="en-US" altLang="zh-TW" sz="20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193675" marR="0" lvl="0" indent="-193675" algn="l" defTabSz="914400" rtl="0" eaLnBrk="1" fontAlgn="base" latinLnBrk="0" hangingPunct="1">
              <a:lnSpc>
                <a:spcPts val="24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zh-TW" altLang="en-US" sz="2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夹具要求                                           </a:t>
            </a: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±1 </a:t>
            </a:r>
            <a:r>
              <a:rPr kumimoji="0" lang="en-US" altLang="zh-CN" sz="2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mm</a:t>
            </a:r>
          </a:p>
          <a:p>
            <a:pPr marL="193675" marR="0" lvl="0" indent="-193675" algn="l" defTabSz="914400" rtl="0" eaLnBrk="1" fontAlgn="base" latinLnBrk="0" hangingPunct="1">
              <a:lnSpc>
                <a:spcPts val="24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zh-CN" altLang="en-US" sz="2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机器气源要求                                  无需空气</a:t>
            </a:r>
          </a:p>
          <a:p>
            <a:pPr marL="193675" marR="0" lvl="0" indent="-193675" algn="l" defTabSz="914400" rtl="0" eaLnBrk="1" fontAlgn="base" latinLnBrk="0" hangingPunct="1">
              <a:lnSpc>
                <a:spcPts val="24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zh-CN" altLang="en-US" sz="2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工作温度                                  </a:t>
            </a:r>
            <a:r>
              <a:rPr kumimoji="0" lang="en-US" altLang="zh-CN" sz="2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+10 °C</a:t>
            </a:r>
            <a:r>
              <a:rPr kumimoji="0" lang="zh-CN" altLang="en-US" sz="2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至</a:t>
            </a:r>
            <a:r>
              <a:rPr kumimoji="0" lang="en-US" altLang="zh-CN" sz="2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+40 °C</a:t>
            </a:r>
          </a:p>
        </p:txBody>
      </p:sp>
    </p:spTree>
    <p:extLst>
      <p:ext uri="{BB962C8B-B14F-4D97-AF65-F5344CB8AC3E}">
        <p14:creationId xmlns:p14="http://schemas.microsoft.com/office/powerpoint/2010/main" val="347309726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10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0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altLang="zh-CN" dirty="0" err="1"/>
              <a:t>Equator比对仪可</a:t>
            </a:r>
            <a:r>
              <a:rPr lang="zh-CN" altLang="en-US" dirty="0"/>
              <a:t>以</a:t>
            </a:r>
            <a:r>
              <a:rPr lang="en-GB" altLang="zh-CN" dirty="0" err="1"/>
              <a:t>比对</a:t>
            </a:r>
            <a:r>
              <a:rPr lang="en-GB" altLang="zh-CN" b="1" dirty="0" err="1"/>
              <a:t>标准件</a:t>
            </a:r>
            <a:r>
              <a:rPr lang="en-GB" altLang="zh-CN" dirty="0" err="1"/>
              <a:t>和</a:t>
            </a:r>
            <a:r>
              <a:rPr lang="en-GB" altLang="zh-CN" b="1" dirty="0" err="1"/>
              <a:t>生产件</a:t>
            </a:r>
            <a:r>
              <a:rPr lang="zh-CN" altLang="en-US" dirty="0" err="1"/>
              <a:t>之间</a:t>
            </a:r>
            <a:r>
              <a:rPr lang="en-GB" altLang="zh-CN" dirty="0" err="1"/>
              <a:t>的尺寸</a:t>
            </a:r>
            <a:r>
              <a:rPr lang="en-GB" altLang="zh-CN" dirty="0"/>
              <a:t>。</a:t>
            </a:r>
            <a:endParaRPr lang="en-US" altLang="zh-CN" dirty="0"/>
          </a:p>
          <a:p>
            <a:pPr lvl="0">
              <a:buNone/>
            </a:pPr>
            <a:r>
              <a:rPr lang="en-US" altLang="zh-CN" dirty="0"/>
              <a:t>			</a:t>
            </a:r>
          </a:p>
          <a:p>
            <a:pPr lvl="0"/>
            <a:endParaRPr lang="en-US" altLang="zh-CN" dirty="0"/>
          </a:p>
          <a:p>
            <a:pPr lvl="0"/>
            <a:endParaRPr lang="zh-CN" altLang="zh-CN" dirty="0"/>
          </a:p>
          <a:p>
            <a:pPr lvl="0"/>
            <a:r>
              <a:rPr lang="zh-CN" altLang="en-US" dirty="0"/>
              <a:t>在比对测量中</a:t>
            </a:r>
            <a:r>
              <a:rPr lang="en-GB" altLang="zh-CN" dirty="0"/>
              <a:t>，</a:t>
            </a:r>
            <a:r>
              <a:rPr lang="en-GB" altLang="zh-CN" dirty="0" err="1"/>
              <a:t>任何工件都可指定为标准件，因为比对过程中会</a:t>
            </a:r>
            <a:r>
              <a:rPr lang="zh-CN" altLang="en-US" dirty="0"/>
              <a:t>使用</a:t>
            </a:r>
            <a:r>
              <a:rPr lang="en-GB" altLang="zh-CN" dirty="0" err="1"/>
              <a:t>坐标测量机</a:t>
            </a:r>
            <a:r>
              <a:rPr lang="zh-CN" altLang="en-US" dirty="0"/>
              <a:t>或其他量具测量</a:t>
            </a:r>
            <a:r>
              <a:rPr lang="en-GB" altLang="zh-CN" dirty="0" err="1"/>
              <a:t>标准件，以获得“真实”尺寸</a:t>
            </a:r>
            <a:r>
              <a:rPr lang="en-GB" altLang="zh-CN" dirty="0"/>
              <a:t>。</a:t>
            </a:r>
            <a:r>
              <a:rPr lang="en-GB" altLang="zh-CN" dirty="0" err="1"/>
              <a:t>然后，将生产工件与测得的标准件</a:t>
            </a:r>
            <a:r>
              <a:rPr lang="zh-CN" altLang="en-US" dirty="0"/>
              <a:t>的</a:t>
            </a:r>
            <a:r>
              <a:rPr lang="en-GB" altLang="zh-CN" dirty="0"/>
              <a:t>“</a:t>
            </a:r>
            <a:r>
              <a:rPr lang="en-GB" altLang="zh-CN" dirty="0" err="1"/>
              <a:t>真实”尺寸进行比对</a:t>
            </a:r>
            <a:r>
              <a:rPr lang="en-GB" altLang="zh-CN" dirty="0"/>
              <a:t>。</a:t>
            </a:r>
            <a:endParaRPr lang="en-GB" dirty="0"/>
          </a:p>
        </p:txBody>
      </p:sp>
      <p:sp>
        <p:nvSpPr>
          <p:cNvPr id="2457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比对仪的测量原理</a:t>
            </a:r>
          </a:p>
        </p:txBody>
      </p:sp>
    </p:spTree>
    <p:extLst>
      <p:ext uri="{BB962C8B-B14F-4D97-AF65-F5344CB8AC3E}">
        <p14:creationId xmlns:p14="http://schemas.microsoft.com/office/powerpoint/2010/main" val="922274492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0" name="Picture 3" descr="target200_grey"/>
          <p:cNvPicPr preferRelativeResize="0"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6295" y="1711320"/>
            <a:ext cx="4871720" cy="4871720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</p:spPr>
      </p:pic>
      <p:sp>
        <p:nvSpPr>
          <p:cNvPr id="70660" name="Oval 4"/>
          <p:cNvSpPr>
            <a:spLocks noChangeAspect="1" noChangeArrowheads="1"/>
          </p:cNvSpPr>
          <p:nvPr/>
        </p:nvSpPr>
        <p:spPr bwMode="auto">
          <a:xfrm>
            <a:off x="4503387" y="3988606"/>
            <a:ext cx="71437" cy="71438"/>
          </a:xfrm>
          <a:prstGeom prst="ellipse">
            <a:avLst/>
          </a:pr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 wrap="none" lIns="90000" tIns="46800" rIns="90000" bIns="46800" anchor="ctr">
            <a:spAutoFit/>
          </a:bodyPr>
          <a:lstStyle/>
          <a:p>
            <a:pPr>
              <a:spcBef>
                <a:spcPct val="0"/>
              </a:spcBef>
              <a:buFontTx/>
              <a:buNone/>
            </a:pPr>
            <a:endParaRPr lang="sv-SE" sz="2000"/>
          </a:p>
        </p:txBody>
      </p:sp>
      <p:sp>
        <p:nvSpPr>
          <p:cNvPr id="70661" name="Oval 5"/>
          <p:cNvSpPr>
            <a:spLocks noChangeAspect="1" noChangeArrowheads="1"/>
          </p:cNvSpPr>
          <p:nvPr/>
        </p:nvSpPr>
        <p:spPr bwMode="auto">
          <a:xfrm>
            <a:off x="4432747" y="4086321"/>
            <a:ext cx="71437" cy="71437"/>
          </a:xfrm>
          <a:prstGeom prst="ellipse">
            <a:avLst/>
          </a:pr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 wrap="none" lIns="90000" tIns="46800" rIns="90000" bIns="46800" anchor="ctr">
            <a:spAutoFit/>
          </a:bodyPr>
          <a:lstStyle/>
          <a:p>
            <a:pPr>
              <a:spcBef>
                <a:spcPct val="0"/>
              </a:spcBef>
              <a:buFontTx/>
              <a:buNone/>
            </a:pPr>
            <a:endParaRPr lang="sv-SE" sz="2000"/>
          </a:p>
        </p:txBody>
      </p:sp>
      <p:sp>
        <p:nvSpPr>
          <p:cNvPr id="70662" name="Oval 6"/>
          <p:cNvSpPr>
            <a:spLocks noChangeAspect="1" noChangeArrowheads="1"/>
          </p:cNvSpPr>
          <p:nvPr/>
        </p:nvSpPr>
        <p:spPr bwMode="auto">
          <a:xfrm>
            <a:off x="4560352" y="4136688"/>
            <a:ext cx="71438" cy="71438"/>
          </a:xfrm>
          <a:prstGeom prst="ellipse">
            <a:avLst/>
          </a:pr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 wrap="none" lIns="90000" tIns="46800" rIns="90000" bIns="46800" anchor="ctr">
            <a:spAutoFit/>
          </a:bodyPr>
          <a:lstStyle/>
          <a:p>
            <a:pPr>
              <a:spcBef>
                <a:spcPct val="0"/>
              </a:spcBef>
              <a:buFontTx/>
              <a:buNone/>
            </a:pPr>
            <a:endParaRPr lang="sv-SE" sz="2000"/>
          </a:p>
        </p:txBody>
      </p:sp>
      <p:sp>
        <p:nvSpPr>
          <p:cNvPr id="70663" name="Oval 7"/>
          <p:cNvSpPr>
            <a:spLocks noChangeAspect="1" noChangeArrowheads="1"/>
          </p:cNvSpPr>
          <p:nvPr/>
        </p:nvSpPr>
        <p:spPr bwMode="auto">
          <a:xfrm>
            <a:off x="4623364" y="4043385"/>
            <a:ext cx="71437" cy="71438"/>
          </a:xfrm>
          <a:prstGeom prst="ellipse">
            <a:avLst/>
          </a:pr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 wrap="none" lIns="90000" tIns="46800" rIns="90000" bIns="46800" anchor="ctr">
            <a:spAutoFit/>
          </a:bodyPr>
          <a:lstStyle/>
          <a:p>
            <a:pPr>
              <a:spcBef>
                <a:spcPct val="0"/>
              </a:spcBef>
              <a:buFontTx/>
              <a:buNone/>
            </a:pPr>
            <a:endParaRPr lang="sv-SE" sz="2000"/>
          </a:p>
        </p:txBody>
      </p:sp>
      <p:sp>
        <p:nvSpPr>
          <p:cNvPr id="70664" name="Oval 8"/>
          <p:cNvSpPr>
            <a:spLocks noChangeAspect="1" noChangeArrowheads="1"/>
          </p:cNvSpPr>
          <p:nvPr/>
        </p:nvSpPr>
        <p:spPr bwMode="auto">
          <a:xfrm>
            <a:off x="4473890" y="4195880"/>
            <a:ext cx="71437" cy="71437"/>
          </a:xfrm>
          <a:prstGeom prst="ellipse">
            <a:avLst/>
          </a:pr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 wrap="none" lIns="90000" tIns="46800" rIns="90000" bIns="46800" anchor="ctr">
            <a:spAutoFit/>
          </a:bodyPr>
          <a:lstStyle/>
          <a:p>
            <a:pPr>
              <a:spcBef>
                <a:spcPct val="0"/>
              </a:spcBef>
              <a:buFontTx/>
              <a:buNone/>
            </a:pPr>
            <a:endParaRPr lang="sv-SE" sz="2000"/>
          </a:p>
        </p:txBody>
      </p:sp>
      <p:sp>
        <p:nvSpPr>
          <p:cNvPr id="70665" name="Oval 9"/>
          <p:cNvSpPr>
            <a:spLocks noChangeAspect="1" noChangeArrowheads="1"/>
          </p:cNvSpPr>
          <p:nvPr/>
        </p:nvSpPr>
        <p:spPr bwMode="auto">
          <a:xfrm>
            <a:off x="5639115" y="2638111"/>
            <a:ext cx="71437" cy="71437"/>
          </a:xfrm>
          <a:prstGeom prst="ellipse">
            <a:avLst/>
          </a:prstGeom>
          <a:solidFill>
            <a:srgbClr val="FF9933"/>
          </a:solidFill>
          <a:ln w="9525">
            <a:noFill/>
            <a:round/>
            <a:headEnd/>
            <a:tailEnd/>
          </a:ln>
        </p:spPr>
        <p:txBody>
          <a:bodyPr wrap="none" lIns="90000" tIns="46800" rIns="90000" bIns="46800" anchor="ctr">
            <a:spAutoFit/>
          </a:bodyPr>
          <a:lstStyle/>
          <a:p>
            <a:pPr>
              <a:spcBef>
                <a:spcPct val="0"/>
              </a:spcBef>
              <a:buFontTx/>
              <a:buNone/>
            </a:pPr>
            <a:endParaRPr lang="sv-SE" sz="2000"/>
          </a:p>
        </p:txBody>
      </p:sp>
      <p:sp>
        <p:nvSpPr>
          <p:cNvPr id="70666" name="Oval 10"/>
          <p:cNvSpPr>
            <a:spLocks noChangeAspect="1" noChangeArrowheads="1"/>
          </p:cNvSpPr>
          <p:nvPr/>
        </p:nvSpPr>
        <p:spPr bwMode="auto">
          <a:xfrm>
            <a:off x="5553075" y="2597150"/>
            <a:ext cx="71438" cy="71438"/>
          </a:xfrm>
          <a:prstGeom prst="ellipse">
            <a:avLst/>
          </a:prstGeom>
          <a:solidFill>
            <a:srgbClr val="FF9933"/>
          </a:solidFill>
          <a:ln w="9525">
            <a:noFill/>
            <a:round/>
            <a:headEnd/>
            <a:tailEnd/>
          </a:ln>
        </p:spPr>
        <p:txBody>
          <a:bodyPr wrap="none" lIns="90000" tIns="46800" rIns="90000" bIns="46800" anchor="ctr">
            <a:spAutoFit/>
          </a:bodyPr>
          <a:lstStyle/>
          <a:p>
            <a:pPr>
              <a:spcBef>
                <a:spcPct val="0"/>
              </a:spcBef>
              <a:buFontTx/>
              <a:buNone/>
            </a:pPr>
            <a:endParaRPr lang="sv-SE" sz="2000"/>
          </a:p>
        </p:txBody>
      </p:sp>
      <p:sp>
        <p:nvSpPr>
          <p:cNvPr id="70667" name="Oval 11"/>
          <p:cNvSpPr>
            <a:spLocks noChangeAspect="1" noChangeArrowheads="1"/>
          </p:cNvSpPr>
          <p:nvPr/>
        </p:nvSpPr>
        <p:spPr bwMode="auto">
          <a:xfrm>
            <a:off x="5506199" y="2700944"/>
            <a:ext cx="71438" cy="71438"/>
          </a:xfrm>
          <a:prstGeom prst="ellipse">
            <a:avLst/>
          </a:prstGeom>
          <a:solidFill>
            <a:srgbClr val="FF9933"/>
          </a:solidFill>
          <a:ln w="9525">
            <a:noFill/>
            <a:round/>
            <a:headEnd/>
            <a:tailEnd/>
          </a:ln>
        </p:spPr>
        <p:txBody>
          <a:bodyPr wrap="none" lIns="90000" tIns="46800" rIns="90000" bIns="46800" anchor="ctr">
            <a:spAutoFit/>
          </a:bodyPr>
          <a:lstStyle/>
          <a:p>
            <a:pPr>
              <a:spcBef>
                <a:spcPct val="0"/>
              </a:spcBef>
              <a:buFontTx/>
              <a:buNone/>
            </a:pPr>
            <a:endParaRPr lang="sv-SE" sz="2000"/>
          </a:p>
        </p:txBody>
      </p:sp>
      <p:sp>
        <p:nvSpPr>
          <p:cNvPr id="70668" name="Oval 12"/>
          <p:cNvSpPr>
            <a:spLocks noChangeAspect="1" noChangeArrowheads="1"/>
          </p:cNvSpPr>
          <p:nvPr/>
        </p:nvSpPr>
        <p:spPr bwMode="auto">
          <a:xfrm>
            <a:off x="5647893" y="2721091"/>
            <a:ext cx="71437" cy="71438"/>
          </a:xfrm>
          <a:prstGeom prst="ellipse">
            <a:avLst/>
          </a:prstGeom>
          <a:solidFill>
            <a:srgbClr val="FF9933"/>
          </a:solidFill>
          <a:ln w="9525">
            <a:noFill/>
            <a:round/>
            <a:headEnd/>
            <a:tailEnd/>
          </a:ln>
        </p:spPr>
        <p:txBody>
          <a:bodyPr wrap="none" lIns="90000" tIns="46800" rIns="90000" bIns="46800" anchor="ctr">
            <a:spAutoFit/>
          </a:bodyPr>
          <a:lstStyle/>
          <a:p>
            <a:pPr>
              <a:spcBef>
                <a:spcPct val="0"/>
              </a:spcBef>
              <a:buFontTx/>
              <a:buNone/>
            </a:pPr>
            <a:endParaRPr lang="sv-SE" sz="2000"/>
          </a:p>
        </p:txBody>
      </p:sp>
      <p:sp>
        <p:nvSpPr>
          <p:cNvPr id="70669" name="Oval 13"/>
          <p:cNvSpPr>
            <a:spLocks noChangeAspect="1" noChangeArrowheads="1"/>
          </p:cNvSpPr>
          <p:nvPr/>
        </p:nvSpPr>
        <p:spPr bwMode="auto">
          <a:xfrm>
            <a:off x="5578475" y="2673350"/>
            <a:ext cx="71438" cy="71438"/>
          </a:xfrm>
          <a:prstGeom prst="ellipse">
            <a:avLst/>
          </a:prstGeom>
          <a:solidFill>
            <a:srgbClr val="FF9933"/>
          </a:solidFill>
          <a:ln w="9525">
            <a:noFill/>
            <a:round/>
            <a:headEnd/>
            <a:tailEnd/>
          </a:ln>
        </p:spPr>
        <p:txBody>
          <a:bodyPr wrap="none" lIns="90000" tIns="46800" rIns="90000" bIns="46800" anchor="ctr">
            <a:spAutoFit/>
          </a:bodyPr>
          <a:lstStyle/>
          <a:p>
            <a:pPr>
              <a:spcBef>
                <a:spcPct val="0"/>
              </a:spcBef>
              <a:buFontTx/>
              <a:buNone/>
            </a:pPr>
            <a:endParaRPr lang="sv-SE" sz="2000"/>
          </a:p>
        </p:txBody>
      </p:sp>
      <p:sp>
        <p:nvSpPr>
          <p:cNvPr id="70670" name="Oval 14"/>
          <p:cNvSpPr>
            <a:spLocks noChangeAspect="1" noChangeArrowheads="1"/>
          </p:cNvSpPr>
          <p:nvPr/>
        </p:nvSpPr>
        <p:spPr bwMode="auto">
          <a:xfrm>
            <a:off x="4385613" y="3952132"/>
            <a:ext cx="388620" cy="388620"/>
          </a:xfrm>
          <a:prstGeom prst="ellips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 lIns="90000" tIns="46800" rIns="90000" bIns="46800" anchor="ctr">
            <a:spAutoFit/>
          </a:bodyPr>
          <a:lstStyle/>
          <a:p>
            <a:pPr>
              <a:spcBef>
                <a:spcPct val="0"/>
              </a:spcBef>
              <a:buFontTx/>
              <a:buNone/>
            </a:pPr>
            <a:endParaRPr lang="sv-SE" sz="2000"/>
          </a:p>
        </p:txBody>
      </p:sp>
      <p:sp>
        <p:nvSpPr>
          <p:cNvPr id="70671" name="Oval 15"/>
          <p:cNvSpPr>
            <a:spLocks noChangeAspect="1" noChangeArrowheads="1"/>
          </p:cNvSpPr>
          <p:nvPr/>
        </p:nvSpPr>
        <p:spPr bwMode="auto">
          <a:xfrm>
            <a:off x="5445127" y="2549527"/>
            <a:ext cx="304641" cy="304641"/>
          </a:xfrm>
          <a:prstGeom prst="ellipse">
            <a:avLst/>
          </a:prstGeom>
          <a:noFill/>
          <a:ln w="9525">
            <a:solidFill>
              <a:schemeClr val="accent1"/>
            </a:solidFill>
            <a:round/>
            <a:headEnd/>
            <a:tailEnd/>
          </a:ln>
        </p:spPr>
        <p:txBody>
          <a:bodyPr lIns="90000" tIns="46800" rIns="90000" bIns="46800" anchor="ctr">
            <a:spAutoFit/>
          </a:bodyPr>
          <a:lstStyle/>
          <a:p>
            <a:pPr>
              <a:spcBef>
                <a:spcPct val="0"/>
              </a:spcBef>
              <a:buFontTx/>
              <a:buNone/>
            </a:pPr>
            <a:endParaRPr lang="sv-SE" sz="2000"/>
          </a:p>
        </p:txBody>
      </p:sp>
      <p:sp>
        <p:nvSpPr>
          <p:cNvPr id="2" name="Text Box 17"/>
          <p:cNvSpPr txBox="1">
            <a:spLocks noChangeArrowheads="1"/>
          </p:cNvSpPr>
          <p:nvPr/>
        </p:nvSpPr>
        <p:spPr bwMode="auto">
          <a:xfrm>
            <a:off x="4709212" y="4100372"/>
            <a:ext cx="643423" cy="3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pPr>
              <a:spcBef>
                <a:spcPct val="0"/>
              </a:spcBef>
              <a:buFontTx/>
              <a:buNone/>
            </a:pPr>
            <a:r>
              <a:rPr lang="en-US" sz="1800" b="1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SimSun"/>
              </a:rPr>
              <a:t>精度</a:t>
            </a:r>
            <a:endParaRPr lang="zh-CN" sz="1800" b="1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Text Box 17"/>
          <p:cNvSpPr txBox="1">
            <a:spLocks noChangeArrowheads="1"/>
          </p:cNvSpPr>
          <p:nvPr/>
        </p:nvSpPr>
        <p:spPr bwMode="auto">
          <a:xfrm>
            <a:off x="5720142" y="2270468"/>
            <a:ext cx="874255" cy="3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pPr>
              <a:spcBef>
                <a:spcPct val="0"/>
              </a:spcBef>
              <a:buFontTx/>
              <a:buNone/>
            </a:pPr>
            <a:r>
              <a:rPr lang="en-US" sz="1800" b="1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  <a:cs typeface="SimSun"/>
              </a:rPr>
              <a:t>重复性</a:t>
            </a:r>
            <a:endParaRPr lang="zh-CN" sz="1800" b="1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Oval 12"/>
          <p:cNvSpPr>
            <a:spLocks noChangeAspect="1" noChangeArrowheads="1"/>
          </p:cNvSpPr>
          <p:nvPr/>
        </p:nvSpPr>
        <p:spPr bwMode="auto">
          <a:xfrm>
            <a:off x="3411669" y="4646898"/>
            <a:ext cx="71437" cy="71438"/>
          </a:xfrm>
          <a:prstGeom prst="ellipse">
            <a:avLst/>
          </a:prstGeom>
          <a:solidFill>
            <a:srgbClr val="FF9933"/>
          </a:solidFill>
          <a:ln w="9525">
            <a:noFill/>
            <a:round/>
            <a:headEnd/>
            <a:tailEnd/>
          </a:ln>
        </p:spPr>
        <p:txBody>
          <a:bodyPr wrap="none" lIns="90000" tIns="46800" rIns="90000" bIns="46800" anchor="ctr">
            <a:spAutoFit/>
          </a:bodyPr>
          <a:lstStyle/>
          <a:p>
            <a:pPr>
              <a:spcBef>
                <a:spcPct val="0"/>
              </a:spcBef>
              <a:buFontTx/>
              <a:buNone/>
            </a:pPr>
            <a:endParaRPr lang="sv-SE" sz="2000"/>
          </a:p>
        </p:txBody>
      </p:sp>
      <p:sp>
        <p:nvSpPr>
          <p:cNvPr id="23" name="Oval 12"/>
          <p:cNvSpPr>
            <a:spLocks noChangeAspect="1" noChangeArrowheads="1"/>
          </p:cNvSpPr>
          <p:nvPr/>
        </p:nvSpPr>
        <p:spPr bwMode="auto">
          <a:xfrm>
            <a:off x="3412371" y="4575964"/>
            <a:ext cx="71437" cy="71438"/>
          </a:xfrm>
          <a:prstGeom prst="ellipse">
            <a:avLst/>
          </a:prstGeom>
          <a:solidFill>
            <a:srgbClr val="FF9933"/>
          </a:solidFill>
          <a:ln w="9525">
            <a:noFill/>
            <a:round/>
            <a:headEnd/>
            <a:tailEnd/>
          </a:ln>
        </p:spPr>
        <p:txBody>
          <a:bodyPr wrap="none" lIns="90000" tIns="46800" rIns="90000" bIns="46800" anchor="ctr">
            <a:spAutoFit/>
          </a:bodyPr>
          <a:lstStyle/>
          <a:p>
            <a:pPr>
              <a:spcBef>
                <a:spcPct val="0"/>
              </a:spcBef>
              <a:buFontTx/>
              <a:buNone/>
            </a:pPr>
            <a:endParaRPr lang="sv-SE" sz="2000"/>
          </a:p>
        </p:txBody>
      </p:sp>
      <p:sp>
        <p:nvSpPr>
          <p:cNvPr id="24" name="Oval 12"/>
          <p:cNvSpPr>
            <a:spLocks noChangeAspect="1" noChangeArrowheads="1"/>
          </p:cNvSpPr>
          <p:nvPr/>
        </p:nvSpPr>
        <p:spPr bwMode="auto">
          <a:xfrm>
            <a:off x="3349865" y="4538743"/>
            <a:ext cx="71437" cy="71438"/>
          </a:xfrm>
          <a:prstGeom prst="ellipse">
            <a:avLst/>
          </a:prstGeom>
          <a:solidFill>
            <a:srgbClr val="FF9933"/>
          </a:solidFill>
          <a:ln w="9525">
            <a:noFill/>
            <a:round/>
            <a:headEnd/>
            <a:tailEnd/>
          </a:ln>
        </p:spPr>
        <p:txBody>
          <a:bodyPr wrap="none" lIns="90000" tIns="46800" rIns="90000" bIns="46800" anchor="ctr">
            <a:spAutoFit/>
          </a:bodyPr>
          <a:lstStyle/>
          <a:p>
            <a:pPr>
              <a:spcBef>
                <a:spcPct val="0"/>
              </a:spcBef>
              <a:buFontTx/>
              <a:buNone/>
            </a:pPr>
            <a:endParaRPr lang="sv-SE" sz="2000"/>
          </a:p>
        </p:txBody>
      </p:sp>
      <p:sp>
        <p:nvSpPr>
          <p:cNvPr id="25" name="Oval 12"/>
          <p:cNvSpPr>
            <a:spLocks noChangeAspect="1" noChangeArrowheads="1"/>
          </p:cNvSpPr>
          <p:nvPr/>
        </p:nvSpPr>
        <p:spPr bwMode="auto">
          <a:xfrm>
            <a:off x="3295788" y="4564728"/>
            <a:ext cx="71437" cy="71438"/>
          </a:xfrm>
          <a:prstGeom prst="ellipse">
            <a:avLst/>
          </a:prstGeom>
          <a:solidFill>
            <a:srgbClr val="FF9933"/>
          </a:solidFill>
          <a:ln w="9525">
            <a:noFill/>
            <a:round/>
            <a:headEnd/>
            <a:tailEnd/>
          </a:ln>
        </p:spPr>
        <p:txBody>
          <a:bodyPr wrap="none" lIns="90000" tIns="46800" rIns="90000" bIns="46800" anchor="ctr">
            <a:spAutoFit/>
          </a:bodyPr>
          <a:lstStyle/>
          <a:p>
            <a:pPr>
              <a:spcBef>
                <a:spcPct val="0"/>
              </a:spcBef>
              <a:buFontTx/>
              <a:buNone/>
            </a:pPr>
            <a:endParaRPr lang="sv-SE" sz="2000"/>
          </a:p>
        </p:txBody>
      </p:sp>
      <p:sp>
        <p:nvSpPr>
          <p:cNvPr id="26" name="Oval 12"/>
          <p:cNvSpPr>
            <a:spLocks noChangeAspect="1" noChangeArrowheads="1"/>
          </p:cNvSpPr>
          <p:nvPr/>
        </p:nvSpPr>
        <p:spPr bwMode="auto">
          <a:xfrm>
            <a:off x="3321774" y="4645493"/>
            <a:ext cx="71437" cy="71438"/>
          </a:xfrm>
          <a:prstGeom prst="ellipse">
            <a:avLst/>
          </a:prstGeom>
          <a:solidFill>
            <a:srgbClr val="FF9933"/>
          </a:solidFill>
          <a:ln w="9525">
            <a:noFill/>
            <a:round/>
            <a:headEnd/>
            <a:tailEnd/>
          </a:ln>
        </p:spPr>
        <p:txBody>
          <a:bodyPr wrap="none" lIns="90000" tIns="46800" rIns="90000" bIns="46800" anchor="ctr">
            <a:spAutoFit/>
          </a:bodyPr>
          <a:lstStyle/>
          <a:p>
            <a:pPr>
              <a:spcBef>
                <a:spcPct val="0"/>
              </a:spcBef>
              <a:buFontTx/>
              <a:buNone/>
            </a:pPr>
            <a:endParaRPr lang="sv-SE" sz="2000"/>
          </a:p>
        </p:txBody>
      </p:sp>
      <p:sp>
        <p:nvSpPr>
          <p:cNvPr id="27" name="Oval 15"/>
          <p:cNvSpPr>
            <a:spLocks noChangeAspect="1" noChangeArrowheads="1"/>
          </p:cNvSpPr>
          <p:nvPr/>
        </p:nvSpPr>
        <p:spPr bwMode="auto">
          <a:xfrm>
            <a:off x="3239497" y="4478801"/>
            <a:ext cx="304641" cy="304641"/>
          </a:xfrm>
          <a:prstGeom prst="ellipse">
            <a:avLst/>
          </a:prstGeom>
          <a:noFill/>
          <a:ln w="9525">
            <a:solidFill>
              <a:schemeClr val="accent1"/>
            </a:solidFill>
            <a:round/>
            <a:headEnd/>
            <a:tailEnd/>
          </a:ln>
        </p:spPr>
        <p:txBody>
          <a:bodyPr lIns="90000" tIns="46800" rIns="90000" bIns="46800" anchor="ctr">
            <a:spAutoFit/>
          </a:bodyPr>
          <a:lstStyle/>
          <a:p>
            <a:pPr>
              <a:spcBef>
                <a:spcPct val="0"/>
              </a:spcBef>
              <a:buFontTx/>
              <a:buNone/>
            </a:pPr>
            <a:endParaRPr lang="sv-SE" sz="2000"/>
          </a:p>
        </p:txBody>
      </p:sp>
      <p:sp>
        <p:nvSpPr>
          <p:cNvPr id="28" name="Text Box 17"/>
          <p:cNvSpPr txBox="1">
            <a:spLocks noChangeArrowheads="1"/>
          </p:cNvSpPr>
          <p:nvPr/>
        </p:nvSpPr>
        <p:spPr bwMode="auto">
          <a:xfrm>
            <a:off x="2460320" y="4216719"/>
            <a:ext cx="874255" cy="3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pPr>
              <a:spcBef>
                <a:spcPct val="0"/>
              </a:spcBef>
              <a:buFontTx/>
              <a:buNone/>
            </a:pPr>
            <a:r>
              <a:rPr lang="en-US" sz="1800" b="1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  <a:cs typeface="SimSun"/>
              </a:rPr>
              <a:t>重复性</a:t>
            </a:r>
            <a:endParaRPr lang="zh-CN" sz="1800" b="1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4" name="内容占位符 33"/>
          <p:cNvSpPr>
            <a:spLocks noGrp="1"/>
          </p:cNvSpPr>
          <p:nvPr>
            <p:ph idx="1"/>
          </p:nvPr>
        </p:nvSpPr>
        <p:spPr>
          <a:xfrm>
            <a:off x="395536" y="1412778"/>
            <a:ext cx="8280920" cy="749397"/>
          </a:xfrm>
        </p:spPr>
        <p:txBody>
          <a:bodyPr/>
          <a:lstStyle/>
          <a:p>
            <a:r>
              <a:rPr lang="en-US" altLang="zh-CN" dirty="0" err="1"/>
              <a:t>当瞄准标靶中心时，您可能获得精度和重复性，也可能</a:t>
            </a:r>
            <a:r>
              <a:rPr lang="zh-CN" altLang="en-US" dirty="0"/>
              <a:t>不精确</a:t>
            </a:r>
            <a:r>
              <a:rPr lang="en-US" altLang="zh-CN" dirty="0" err="1"/>
              <a:t>但可获得重复性</a:t>
            </a:r>
            <a:r>
              <a:rPr lang="en-US" altLang="zh-CN" dirty="0"/>
              <a:t>。</a:t>
            </a:r>
            <a:endParaRPr lang="zh-CN" altLang="en-US" dirty="0"/>
          </a:p>
        </p:txBody>
      </p:sp>
      <p:sp>
        <p:nvSpPr>
          <p:cNvPr id="31" name="标题 3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zh-CN" dirty="0"/>
              <a:t>精度和重复性之间的差异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96910500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4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8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8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8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2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4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600"/>
                            </p:stCondLst>
                            <p:childTnLst>
                              <p:par>
                                <p:cTn id="4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6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8600"/>
                            </p:stCondLst>
                            <p:childTnLst>
                              <p:par>
                                <p:cTn id="4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600"/>
                            </p:stCondLst>
                            <p:childTnLst>
                              <p:par>
                                <p:cTn id="51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800"/>
                            </p:stCondLst>
                            <p:childTnLst>
                              <p:par>
                                <p:cTn id="54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1000"/>
                            </p:stCondLst>
                            <p:childTnLst>
                              <p:par>
                                <p:cTn id="57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1200"/>
                            </p:stCondLst>
                            <p:childTnLst>
                              <p:par>
                                <p:cTn id="60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1400"/>
                            </p:stCondLst>
                            <p:childTnLst>
                              <p:par>
                                <p:cTn id="6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14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60" grpId="0" animBg="1"/>
      <p:bldP spid="70661" grpId="0" animBg="1"/>
      <p:bldP spid="70662" grpId="0" animBg="1"/>
      <p:bldP spid="70663" grpId="0" animBg="1"/>
      <p:bldP spid="70664" grpId="0" animBg="1"/>
      <p:bldP spid="70665" grpId="0" animBg="1"/>
      <p:bldP spid="70666" grpId="0" animBg="1"/>
      <p:bldP spid="70667" grpId="0" animBg="1"/>
      <p:bldP spid="70668" grpId="0" animBg="1"/>
      <p:bldP spid="70669" grpId="0" animBg="1"/>
      <p:bldP spid="70670" grpId="0" animBg="1"/>
      <p:bldP spid="2" grpId="0"/>
      <p:bldP spid="3" grpId="0"/>
      <p:bldP spid="22" grpId="0" animBg="1"/>
      <p:bldP spid="23" grpId="0" animBg="1"/>
      <p:bldP spid="24" grpId="0" animBg="1"/>
      <p:bldP spid="25" grpId="0" animBg="1"/>
      <p:bldP spid="26" grpId="0" animBg="1"/>
      <p:bldP spid="2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2611843" y="1964800"/>
            <a:ext cx="23072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en-GB" sz="1800" b="1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SimSun"/>
              </a:rPr>
              <a:t>获得标准件</a:t>
            </a:r>
            <a:endParaRPr lang="zh-CN" sz="1800" b="1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199841" y="2909547"/>
            <a:ext cx="35437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en-GB" sz="1800" b="1" dirty="0" err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SimSun"/>
              </a:rPr>
              <a:t>利用坐标测量机</a:t>
            </a:r>
            <a:r>
              <a:rPr lang="zh-CN" altLang="en-US" sz="1800" b="1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SimSun"/>
              </a:rPr>
              <a:t>或其他量具</a:t>
            </a:r>
            <a:r>
              <a:rPr lang="en-GB" sz="1800" b="1" dirty="0" err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SimSun"/>
              </a:rPr>
              <a:t>测量标准件</a:t>
            </a:r>
            <a:r>
              <a:rPr lang="en-GB" sz="1800" b="1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SimSun"/>
              </a:rPr>
              <a:t>，</a:t>
            </a:r>
            <a:r>
              <a:rPr lang="zh-CN" altLang="en-US" sz="1800" b="1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SimSun"/>
              </a:rPr>
              <a:t>获得实际数值并输入</a:t>
            </a:r>
            <a:endParaRPr lang="zh-CN" sz="1800" b="1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057401" y="4165290"/>
            <a:ext cx="3886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en-GB" sz="1800" b="1" dirty="0" err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SimSun"/>
              </a:rPr>
              <a:t>利用Equator比对仪</a:t>
            </a:r>
            <a:r>
              <a:rPr lang="zh-CN" altLang="en-US" sz="1800" b="1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SimSun"/>
              </a:rPr>
              <a:t>测量</a:t>
            </a:r>
            <a:r>
              <a:rPr lang="en-GB" sz="1800" b="1" dirty="0" err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SimSun"/>
              </a:rPr>
              <a:t>标准件</a:t>
            </a:r>
            <a:endParaRPr lang="en-GB" sz="1800" b="1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  <a:cs typeface="SimSun"/>
            </a:endParaRPr>
          </a:p>
          <a:p>
            <a:pPr algn="ctr">
              <a:buNone/>
            </a:pPr>
            <a:r>
              <a:rPr lang="zh-CN" altLang="en-US" sz="1800" b="1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SimSun"/>
              </a:rPr>
              <a:t>（</a:t>
            </a:r>
            <a:r>
              <a:rPr lang="en-US" altLang="zh-CN" sz="1800" b="1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SimSun"/>
              </a:rPr>
              <a:t>Mastering</a:t>
            </a:r>
            <a:r>
              <a:rPr lang="zh-CN" altLang="en-US" sz="1800" b="1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SimSun"/>
              </a:rPr>
              <a:t>）</a:t>
            </a:r>
            <a:r>
              <a:rPr lang="en-GB" sz="1800" b="1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SimSun"/>
              </a:rPr>
              <a:t> </a:t>
            </a:r>
            <a:endParaRPr lang="zh-CN" sz="1800" b="1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435748" y="5423026"/>
            <a:ext cx="28282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en-GB" sz="1800" b="1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SimSun"/>
              </a:rPr>
              <a:t>利用Equator比对仪测量生产件 </a:t>
            </a:r>
            <a:endParaRPr lang="zh-CN" sz="1800" b="1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比对过程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429330" y="1407045"/>
            <a:ext cx="27928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en-GB" sz="2400" b="1" u="sng" dirty="0" err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SimSun"/>
              </a:rPr>
              <a:t>比对</a:t>
            </a:r>
            <a:r>
              <a:rPr lang="zh-CN" altLang="en-US" sz="2400" b="1" u="sng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SimSun"/>
              </a:rPr>
              <a:t>过程</a:t>
            </a:r>
            <a:endParaRPr lang="zh-CN" sz="2400" b="1" u="sng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Down Arrow 18"/>
          <p:cNvSpPr/>
          <p:nvPr/>
        </p:nvSpPr>
        <p:spPr bwMode="auto">
          <a:xfrm>
            <a:off x="3668012" y="2498875"/>
            <a:ext cx="180000" cy="216000"/>
          </a:xfrm>
          <a:prstGeom prst="downArrow">
            <a:avLst/>
          </a:prstGeom>
          <a:solidFill>
            <a:schemeClr val="tx1"/>
          </a:solidFill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Down Arrow 19"/>
          <p:cNvSpPr/>
          <p:nvPr/>
        </p:nvSpPr>
        <p:spPr bwMode="auto">
          <a:xfrm>
            <a:off x="3690606" y="3753071"/>
            <a:ext cx="180000" cy="216000"/>
          </a:xfrm>
          <a:prstGeom prst="downArrow">
            <a:avLst/>
          </a:prstGeom>
          <a:solidFill>
            <a:schemeClr val="tx1"/>
          </a:solidFill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Down Arrow 20"/>
          <p:cNvSpPr/>
          <p:nvPr/>
        </p:nvSpPr>
        <p:spPr bwMode="auto">
          <a:xfrm>
            <a:off x="3685730" y="5021448"/>
            <a:ext cx="180000" cy="216000"/>
          </a:xfrm>
          <a:prstGeom prst="downArrow">
            <a:avLst/>
          </a:prstGeom>
          <a:solidFill>
            <a:schemeClr val="tx1"/>
          </a:solidFill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1455424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2" grpId="0"/>
      <p:bldP spid="13" grpId="0"/>
      <p:bldP spid="19" grpId="0" animBg="1"/>
      <p:bldP spid="20" grpId="0" animBg="1"/>
      <p:bldP spid="2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6" name="TextBox 24"/>
          <p:cNvSpPr txBox="1">
            <a:spLocks noChangeArrowheads="1"/>
          </p:cNvSpPr>
          <p:nvPr/>
        </p:nvSpPr>
        <p:spPr bwMode="auto">
          <a:xfrm>
            <a:off x="2771775" y="6165850"/>
            <a:ext cx="4608513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范例</a:t>
            </a:r>
            <a:r>
              <a:rPr lang="zh-CN" altLang="en-GB" dirty="0"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GB" altLang="zh-CN" dirty="0">
                <a:latin typeface="微软雅黑" pitchFamily="34" charset="-122"/>
                <a:ea typeface="微软雅黑" pitchFamily="34" charset="-122"/>
              </a:rPr>
              <a:t>: 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内 </a:t>
            </a:r>
            <a:r>
              <a:rPr lang="en-GB" altLang="zh-CN" dirty="0">
                <a:latin typeface="微软雅黑" pitchFamily="34" charset="-122"/>
                <a:ea typeface="微软雅黑" pitchFamily="34" charset="-122"/>
              </a:rPr>
              <a:t>24.95mm - : 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外</a:t>
            </a:r>
            <a:r>
              <a:rPr lang="en-GB" altLang="zh-CN" dirty="0">
                <a:latin typeface="微软雅黑" pitchFamily="34" charset="-122"/>
                <a:ea typeface="微软雅黑" pitchFamily="34" charset="-122"/>
              </a:rPr>
              <a:t>25.05mm</a:t>
            </a:r>
            <a:endParaRPr lang="en-US" altLang="zh-CN" dirty="0"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" name="Group 27"/>
          <p:cNvGrpSpPr>
            <a:grpSpLocks/>
          </p:cNvGrpSpPr>
          <p:nvPr/>
        </p:nvGrpSpPr>
        <p:grpSpPr bwMode="auto">
          <a:xfrm>
            <a:off x="2700338" y="2276475"/>
            <a:ext cx="3600450" cy="3600450"/>
            <a:chOff x="2700192" y="2276872"/>
            <a:chExt cx="3600000" cy="3600000"/>
          </a:xfrm>
        </p:grpSpPr>
        <p:sp>
          <p:nvSpPr>
            <p:cNvPr id="4111" name="Oval 20"/>
            <p:cNvSpPr>
              <a:spLocks noChangeArrowheads="1"/>
            </p:cNvSpPr>
            <p:nvPr/>
          </p:nvSpPr>
          <p:spPr bwMode="auto">
            <a:xfrm>
              <a:off x="3150192" y="2726872"/>
              <a:ext cx="2700000" cy="2700000"/>
            </a:xfrm>
            <a:prstGeom prst="ellipse">
              <a:avLst/>
            </a:prstGeom>
            <a:noFill/>
            <a:ln w="9525" algn="ctr">
              <a:solidFill>
                <a:srgbClr val="080808"/>
              </a:solidFill>
              <a:prstDash val="dash"/>
              <a:round/>
              <a:headEnd/>
              <a:tailEnd/>
            </a:ln>
          </p:spPr>
          <p:txBody>
            <a:bodyPr lIns="90000" tIns="46800" rIns="90000" bIns="46800">
              <a:spAutoFit/>
            </a:bodyPr>
            <a:lstStyle/>
            <a:p>
              <a:pPr eaLnBrk="0" hangingPunct="0"/>
              <a:endParaRPr lang="en-US" altLang="zh-CN" b="0"/>
            </a:p>
          </p:txBody>
        </p:sp>
        <p:sp>
          <p:nvSpPr>
            <p:cNvPr id="4112" name="Oval 25"/>
            <p:cNvSpPr>
              <a:spLocks noChangeArrowheads="1"/>
            </p:cNvSpPr>
            <p:nvPr/>
          </p:nvSpPr>
          <p:spPr bwMode="auto">
            <a:xfrm>
              <a:off x="2700192" y="2276872"/>
              <a:ext cx="3600000" cy="3600000"/>
            </a:xfrm>
            <a:prstGeom prst="ellipse">
              <a:avLst/>
            </a:prstGeom>
            <a:noFill/>
            <a:ln w="9525" algn="ctr">
              <a:solidFill>
                <a:srgbClr val="080808"/>
              </a:solidFill>
              <a:round/>
              <a:headEnd/>
              <a:tailEnd/>
            </a:ln>
          </p:spPr>
          <p:txBody>
            <a:bodyPr lIns="90000" tIns="46800" rIns="90000" bIns="46800">
              <a:spAutoFit/>
            </a:bodyPr>
            <a:lstStyle/>
            <a:p>
              <a:pPr eaLnBrk="0" hangingPunct="0"/>
              <a:endParaRPr lang="en-US" altLang="zh-CN" b="0"/>
            </a:p>
          </p:txBody>
        </p:sp>
        <p:sp>
          <p:nvSpPr>
            <p:cNvPr id="4113" name="Oval 26"/>
            <p:cNvSpPr>
              <a:spLocks noChangeArrowheads="1"/>
            </p:cNvSpPr>
            <p:nvPr/>
          </p:nvSpPr>
          <p:spPr bwMode="auto">
            <a:xfrm>
              <a:off x="3600192" y="3176872"/>
              <a:ext cx="1800000" cy="1800000"/>
            </a:xfrm>
            <a:prstGeom prst="ellipse">
              <a:avLst/>
            </a:prstGeom>
            <a:noFill/>
            <a:ln w="9525" algn="ctr">
              <a:solidFill>
                <a:srgbClr val="080808"/>
              </a:solidFill>
              <a:round/>
              <a:headEnd/>
              <a:tailEnd/>
            </a:ln>
          </p:spPr>
          <p:txBody>
            <a:bodyPr lIns="90000" tIns="46800" rIns="90000" bIns="46800">
              <a:spAutoFit/>
            </a:bodyPr>
            <a:lstStyle/>
            <a:p>
              <a:pPr eaLnBrk="0" hangingPunct="0"/>
              <a:endParaRPr lang="en-US" altLang="zh-CN" b="0"/>
            </a:p>
          </p:txBody>
        </p:sp>
      </p:grpSp>
      <p:sp>
        <p:nvSpPr>
          <p:cNvPr id="4108" name="TextBox 22"/>
          <p:cNvSpPr txBox="1">
            <a:spLocks noChangeArrowheads="1"/>
          </p:cNvSpPr>
          <p:nvPr/>
        </p:nvSpPr>
        <p:spPr bwMode="auto">
          <a:xfrm>
            <a:off x="7235825" y="3357563"/>
            <a:ext cx="1368425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标称尺寸</a:t>
            </a:r>
            <a:endParaRPr lang="en-US" dirty="0"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4109" name="Straight Arrow Connector 28"/>
          <p:cNvCxnSpPr>
            <a:cxnSpLocks noChangeShapeType="1"/>
            <a:stCxn id="4108" idx="1"/>
          </p:cNvCxnSpPr>
          <p:nvPr/>
        </p:nvCxnSpPr>
        <p:spPr bwMode="auto">
          <a:xfrm rot="10800000" flipV="1">
            <a:off x="5867401" y="3526839"/>
            <a:ext cx="1368424" cy="262523"/>
          </a:xfrm>
          <a:prstGeom prst="straightConnector1">
            <a:avLst/>
          </a:prstGeom>
          <a:noFill/>
          <a:ln w="9525" algn="ctr">
            <a:solidFill>
              <a:srgbClr val="FF0000"/>
            </a:solidFill>
            <a:round/>
            <a:headEnd/>
            <a:tailEnd type="arrow" w="med" len="med"/>
          </a:ln>
        </p:spPr>
      </p:cxnSp>
      <p:sp>
        <p:nvSpPr>
          <p:cNvPr id="4110" name="Rectangle 16"/>
          <p:cNvSpPr>
            <a:spLocks noChangeArrowheads="1"/>
          </p:cNvSpPr>
          <p:nvPr/>
        </p:nvSpPr>
        <p:spPr bwMode="auto">
          <a:xfrm>
            <a:off x="7235825" y="3789363"/>
            <a:ext cx="1189749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altLang="zh-CN" dirty="0">
                <a:latin typeface="微软雅黑" pitchFamily="34" charset="-122"/>
                <a:ea typeface="微软雅黑" pitchFamily="34" charset="-122"/>
              </a:rPr>
              <a:t>25.00mm</a:t>
            </a:r>
            <a:endParaRPr lang="en-US" altLang="zh-CN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内容占位符 1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/>
              <a:t>由图纸或</a:t>
            </a:r>
            <a:r>
              <a:rPr lang="en-GB" altLang="zh-CN" dirty="0"/>
              <a:t>CAD</a:t>
            </a:r>
            <a:r>
              <a:rPr lang="zh-CN" altLang="en-US" dirty="0"/>
              <a:t>来定义某一标称尺寸。</a:t>
            </a:r>
          </a:p>
        </p:txBody>
      </p:sp>
      <p:sp>
        <p:nvSpPr>
          <p:cNvPr id="15" name="标题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比对量测</a:t>
            </a:r>
            <a:r>
              <a:rPr lang="en-GB" altLang="zh-CN" dirty="0"/>
              <a:t>- </a:t>
            </a:r>
            <a:r>
              <a:rPr lang="zh-CN" altLang="en-US" dirty="0"/>
              <a:t>范例</a:t>
            </a:r>
          </a:p>
        </p:txBody>
      </p:sp>
    </p:spTree>
    <p:extLst>
      <p:ext uri="{BB962C8B-B14F-4D97-AF65-F5344CB8AC3E}">
        <p14:creationId xmlns:p14="http://schemas.microsoft.com/office/powerpoint/2010/main" val="1486797"/>
      </p:ext>
    </p:extLst>
  </p:cSld>
  <p:clrMapOvr>
    <a:masterClrMapping/>
  </p:clrMapOvr>
  <p:transition spd="med" advTm="15000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0" name="TextBox 24"/>
          <p:cNvSpPr txBox="1">
            <a:spLocks noChangeArrowheads="1"/>
          </p:cNvSpPr>
          <p:nvPr/>
        </p:nvSpPr>
        <p:spPr bwMode="auto">
          <a:xfrm>
            <a:off x="1979613" y="6237288"/>
            <a:ext cx="5256212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例如</a:t>
            </a:r>
            <a:r>
              <a:rPr lang="en-GB" altLang="zh-CN" dirty="0">
                <a:latin typeface="微软雅黑" pitchFamily="34" charset="-122"/>
                <a:ea typeface="微软雅黑" pitchFamily="34" charset="-122"/>
              </a:rPr>
              <a:t>: CMM 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上量测值为</a:t>
            </a:r>
            <a:r>
              <a:rPr lang="en-GB" altLang="zh-CN" dirty="0">
                <a:latin typeface="微软雅黑" pitchFamily="34" charset="-122"/>
                <a:ea typeface="微软雅黑" pitchFamily="34" charset="-122"/>
              </a:rPr>
              <a:t>:24.990mm</a:t>
            </a:r>
            <a:endParaRPr lang="en-US" altLang="zh-CN" dirty="0"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" name="Group 16"/>
          <p:cNvGrpSpPr>
            <a:grpSpLocks/>
          </p:cNvGrpSpPr>
          <p:nvPr/>
        </p:nvGrpSpPr>
        <p:grpSpPr bwMode="auto">
          <a:xfrm>
            <a:off x="2700338" y="2276475"/>
            <a:ext cx="3600450" cy="3600450"/>
            <a:chOff x="2700192" y="2276872"/>
            <a:chExt cx="3600000" cy="3600000"/>
          </a:xfrm>
        </p:grpSpPr>
        <p:sp>
          <p:nvSpPr>
            <p:cNvPr id="5135" name="Oval 17"/>
            <p:cNvSpPr>
              <a:spLocks noChangeArrowheads="1"/>
            </p:cNvSpPr>
            <p:nvPr/>
          </p:nvSpPr>
          <p:spPr bwMode="auto">
            <a:xfrm>
              <a:off x="3150192" y="2726872"/>
              <a:ext cx="2700000" cy="2700000"/>
            </a:xfrm>
            <a:prstGeom prst="ellipse">
              <a:avLst/>
            </a:prstGeom>
            <a:noFill/>
            <a:ln w="9525" algn="ctr">
              <a:solidFill>
                <a:srgbClr val="080808"/>
              </a:solidFill>
              <a:prstDash val="dash"/>
              <a:round/>
              <a:headEnd/>
              <a:tailEnd/>
            </a:ln>
          </p:spPr>
          <p:txBody>
            <a:bodyPr lIns="90000" tIns="46800" rIns="90000" bIns="46800">
              <a:spAutoFit/>
            </a:bodyPr>
            <a:lstStyle/>
            <a:p>
              <a:pPr eaLnBrk="0" hangingPunct="0"/>
              <a:endParaRPr lang="en-US" altLang="zh-CN" b="0"/>
            </a:p>
          </p:txBody>
        </p:sp>
        <p:sp>
          <p:nvSpPr>
            <p:cNvPr id="5136" name="Oval 18"/>
            <p:cNvSpPr>
              <a:spLocks noChangeArrowheads="1"/>
            </p:cNvSpPr>
            <p:nvPr/>
          </p:nvSpPr>
          <p:spPr bwMode="auto">
            <a:xfrm>
              <a:off x="2700192" y="2276872"/>
              <a:ext cx="3600000" cy="3600000"/>
            </a:xfrm>
            <a:prstGeom prst="ellipse">
              <a:avLst/>
            </a:prstGeom>
            <a:noFill/>
            <a:ln w="9525" algn="ctr">
              <a:solidFill>
                <a:srgbClr val="080808"/>
              </a:solidFill>
              <a:round/>
              <a:headEnd/>
              <a:tailEnd/>
            </a:ln>
          </p:spPr>
          <p:txBody>
            <a:bodyPr lIns="90000" tIns="46800" rIns="90000" bIns="46800">
              <a:spAutoFit/>
            </a:bodyPr>
            <a:lstStyle/>
            <a:p>
              <a:pPr eaLnBrk="0" hangingPunct="0"/>
              <a:endParaRPr lang="en-US" altLang="zh-CN" b="0"/>
            </a:p>
          </p:txBody>
        </p:sp>
        <p:sp>
          <p:nvSpPr>
            <p:cNvPr id="5137" name="Oval 19"/>
            <p:cNvSpPr>
              <a:spLocks noChangeArrowheads="1"/>
            </p:cNvSpPr>
            <p:nvPr/>
          </p:nvSpPr>
          <p:spPr bwMode="auto">
            <a:xfrm>
              <a:off x="3600192" y="3176872"/>
              <a:ext cx="1800000" cy="1800000"/>
            </a:xfrm>
            <a:prstGeom prst="ellipse">
              <a:avLst/>
            </a:prstGeom>
            <a:noFill/>
            <a:ln w="9525" algn="ctr">
              <a:solidFill>
                <a:srgbClr val="080808"/>
              </a:solidFill>
              <a:round/>
              <a:headEnd/>
              <a:tailEnd/>
            </a:ln>
          </p:spPr>
          <p:txBody>
            <a:bodyPr lIns="90000" tIns="46800" rIns="90000" bIns="46800">
              <a:spAutoFit/>
            </a:bodyPr>
            <a:lstStyle/>
            <a:p>
              <a:pPr eaLnBrk="0" hangingPunct="0"/>
              <a:endParaRPr lang="en-US" altLang="zh-CN" b="0"/>
            </a:p>
          </p:txBody>
        </p:sp>
      </p:grpSp>
      <p:sp>
        <p:nvSpPr>
          <p:cNvPr id="5132" name="Oval 22"/>
          <p:cNvSpPr>
            <a:spLocks noChangeArrowheads="1"/>
          </p:cNvSpPr>
          <p:nvPr/>
        </p:nvSpPr>
        <p:spPr bwMode="auto">
          <a:xfrm>
            <a:off x="3240088" y="2816225"/>
            <a:ext cx="2519362" cy="2520950"/>
          </a:xfrm>
          <a:prstGeom prst="ellipse">
            <a:avLst/>
          </a:prstGeom>
          <a:noFill/>
          <a:ln w="9525" algn="ctr">
            <a:solidFill>
              <a:srgbClr val="0070C0"/>
            </a:solidFill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eaLnBrk="0" hangingPunct="0"/>
            <a:endParaRPr lang="en-US" altLang="zh-CN" b="0"/>
          </a:p>
        </p:txBody>
      </p:sp>
      <p:cxnSp>
        <p:nvCxnSpPr>
          <p:cNvPr id="5133" name="Straight Arrow Connector 15"/>
          <p:cNvCxnSpPr>
            <a:cxnSpLocks noChangeShapeType="1"/>
            <a:stCxn id="5134" idx="1"/>
          </p:cNvCxnSpPr>
          <p:nvPr/>
        </p:nvCxnSpPr>
        <p:spPr bwMode="auto">
          <a:xfrm rot="10800000" flipV="1">
            <a:off x="5724526" y="3526840"/>
            <a:ext cx="1439862" cy="278398"/>
          </a:xfrm>
          <a:prstGeom prst="straightConnector1">
            <a:avLst/>
          </a:prstGeom>
          <a:noFill/>
          <a:ln w="9525" algn="ctr">
            <a:solidFill>
              <a:srgbClr val="0070C0"/>
            </a:solidFill>
            <a:round/>
            <a:headEnd/>
            <a:tailEnd type="arrow" w="med" len="med"/>
          </a:ln>
        </p:spPr>
      </p:cxnSp>
      <p:sp>
        <p:nvSpPr>
          <p:cNvPr id="5134" name="Rectangle 16"/>
          <p:cNvSpPr>
            <a:spLocks noChangeArrowheads="1"/>
          </p:cNvSpPr>
          <p:nvPr/>
        </p:nvSpPr>
        <p:spPr bwMode="auto">
          <a:xfrm>
            <a:off x="7164388" y="3357563"/>
            <a:ext cx="1309974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altLang="zh-CN" dirty="0">
                <a:latin typeface="微软雅黑" pitchFamily="34" charset="-122"/>
                <a:ea typeface="微软雅黑" pitchFamily="34" charset="-122"/>
              </a:rPr>
              <a:t>24.990mm</a:t>
            </a:r>
            <a:endParaRPr lang="en-US" altLang="zh-CN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内容占位符 12"/>
          <p:cNvSpPr>
            <a:spLocks noGrp="1"/>
          </p:cNvSpPr>
          <p:nvPr>
            <p:ph idx="1"/>
          </p:nvPr>
        </p:nvSpPr>
        <p:spPr>
          <a:xfrm>
            <a:off x="395536" y="1412779"/>
            <a:ext cx="8342064" cy="532136"/>
          </a:xfrm>
        </p:spPr>
        <p:txBody>
          <a:bodyPr/>
          <a:lstStyle/>
          <a:p>
            <a:r>
              <a:rPr lang="zh-CN" altLang="en-US" dirty="0"/>
              <a:t>实际工件在</a:t>
            </a:r>
            <a:r>
              <a:rPr lang="en-GB" altLang="zh-CN" dirty="0"/>
              <a:t>CMM</a:t>
            </a:r>
            <a:r>
              <a:rPr lang="zh-CN" altLang="en-US" dirty="0"/>
              <a:t>或其他量具上测量</a:t>
            </a:r>
            <a:r>
              <a:rPr lang="en-GB" altLang="zh-CN" dirty="0"/>
              <a:t>, </a:t>
            </a:r>
            <a:r>
              <a:rPr lang="zh-CN" altLang="en-US" dirty="0"/>
              <a:t>数值先储存起来</a:t>
            </a:r>
          </a:p>
        </p:txBody>
      </p:sp>
      <p:sp>
        <p:nvSpPr>
          <p:cNvPr id="12" name="标题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比对量测</a:t>
            </a:r>
            <a:r>
              <a:rPr lang="en-GB" altLang="zh-CN" dirty="0"/>
              <a:t>- </a:t>
            </a:r>
            <a:r>
              <a:rPr lang="zh-CN" altLang="en-US" dirty="0"/>
              <a:t>范例</a:t>
            </a:r>
          </a:p>
        </p:txBody>
      </p:sp>
    </p:spTree>
    <p:extLst>
      <p:ext uri="{BB962C8B-B14F-4D97-AF65-F5344CB8AC3E}">
        <p14:creationId xmlns:p14="http://schemas.microsoft.com/office/powerpoint/2010/main" val="2279592983"/>
      </p:ext>
    </p:extLst>
  </p:cSld>
  <p:clrMapOvr>
    <a:masterClrMapping/>
  </p:clrMapOvr>
  <p:transition spd="med" advTm="15000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4" name="TextBox 24"/>
          <p:cNvSpPr txBox="1">
            <a:spLocks noChangeArrowheads="1"/>
          </p:cNvSpPr>
          <p:nvPr/>
        </p:nvSpPr>
        <p:spPr bwMode="auto">
          <a:xfrm>
            <a:off x="1116013" y="6165850"/>
            <a:ext cx="7272337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范例</a:t>
            </a:r>
            <a:r>
              <a:rPr lang="en-GB" altLang="zh-CN" dirty="0">
                <a:latin typeface="微软雅黑" pitchFamily="34" charset="-122"/>
                <a:ea typeface="微软雅黑" pitchFamily="34" charset="-122"/>
              </a:rPr>
              <a:t>: ‘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标准件</a:t>
            </a:r>
            <a:r>
              <a:rPr lang="zh-CN" altLang="en-GB" dirty="0">
                <a:latin typeface="微软雅黑" pitchFamily="34" charset="-122"/>
                <a:ea typeface="微软雅黑" pitchFamily="34" charset="-122"/>
              </a:rPr>
              <a:t>’ 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在</a:t>
            </a:r>
            <a:r>
              <a:rPr lang="en-GB" altLang="zh-CN" dirty="0">
                <a:latin typeface="微软雅黑" pitchFamily="34" charset="-122"/>
                <a:ea typeface="微软雅黑" pitchFamily="34" charset="-122"/>
              </a:rPr>
              <a:t>Equator 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上测值得</a:t>
            </a:r>
            <a:r>
              <a:rPr lang="en-GB" altLang="zh-CN" dirty="0">
                <a:latin typeface="微软雅黑" pitchFamily="34" charset="-122"/>
                <a:ea typeface="微软雅黑" pitchFamily="34" charset="-122"/>
              </a:rPr>
              <a:t>=  :25.01mm</a:t>
            </a:r>
            <a:endParaRPr lang="en-US" altLang="zh-CN" dirty="0"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" name="Group 16"/>
          <p:cNvGrpSpPr>
            <a:grpSpLocks/>
          </p:cNvGrpSpPr>
          <p:nvPr/>
        </p:nvGrpSpPr>
        <p:grpSpPr bwMode="auto">
          <a:xfrm>
            <a:off x="2700338" y="2276475"/>
            <a:ext cx="3600450" cy="3600450"/>
            <a:chOff x="2700192" y="2276872"/>
            <a:chExt cx="3600000" cy="3600000"/>
          </a:xfrm>
        </p:grpSpPr>
        <p:sp>
          <p:nvSpPr>
            <p:cNvPr id="6160" name="Oval 17"/>
            <p:cNvSpPr>
              <a:spLocks noChangeArrowheads="1"/>
            </p:cNvSpPr>
            <p:nvPr/>
          </p:nvSpPr>
          <p:spPr bwMode="auto">
            <a:xfrm>
              <a:off x="3150192" y="2726872"/>
              <a:ext cx="2700000" cy="2700000"/>
            </a:xfrm>
            <a:prstGeom prst="ellipse">
              <a:avLst/>
            </a:prstGeom>
            <a:noFill/>
            <a:ln w="9525" algn="ctr">
              <a:solidFill>
                <a:srgbClr val="080808"/>
              </a:solidFill>
              <a:prstDash val="dash"/>
              <a:round/>
              <a:headEnd/>
              <a:tailEnd/>
            </a:ln>
          </p:spPr>
          <p:txBody>
            <a:bodyPr lIns="90000" tIns="46800" rIns="90000" bIns="46800">
              <a:spAutoFit/>
            </a:bodyPr>
            <a:lstStyle/>
            <a:p>
              <a:pPr eaLnBrk="0" hangingPunct="0"/>
              <a:endParaRPr lang="en-US" altLang="zh-CN" b="0"/>
            </a:p>
          </p:txBody>
        </p:sp>
        <p:sp>
          <p:nvSpPr>
            <p:cNvPr id="6161" name="Oval 18"/>
            <p:cNvSpPr>
              <a:spLocks noChangeArrowheads="1"/>
            </p:cNvSpPr>
            <p:nvPr/>
          </p:nvSpPr>
          <p:spPr bwMode="auto">
            <a:xfrm>
              <a:off x="2700192" y="2276872"/>
              <a:ext cx="3600000" cy="3600000"/>
            </a:xfrm>
            <a:prstGeom prst="ellipse">
              <a:avLst/>
            </a:prstGeom>
            <a:noFill/>
            <a:ln w="9525" algn="ctr">
              <a:solidFill>
                <a:srgbClr val="080808"/>
              </a:solidFill>
              <a:round/>
              <a:headEnd/>
              <a:tailEnd/>
            </a:ln>
          </p:spPr>
          <p:txBody>
            <a:bodyPr lIns="90000" tIns="46800" rIns="90000" bIns="46800">
              <a:spAutoFit/>
            </a:bodyPr>
            <a:lstStyle/>
            <a:p>
              <a:pPr eaLnBrk="0" hangingPunct="0"/>
              <a:endParaRPr lang="en-US" altLang="zh-CN" b="0"/>
            </a:p>
          </p:txBody>
        </p:sp>
        <p:sp>
          <p:nvSpPr>
            <p:cNvPr id="6162" name="Oval 19"/>
            <p:cNvSpPr>
              <a:spLocks noChangeArrowheads="1"/>
            </p:cNvSpPr>
            <p:nvPr/>
          </p:nvSpPr>
          <p:spPr bwMode="auto">
            <a:xfrm>
              <a:off x="3600192" y="3176872"/>
              <a:ext cx="1800000" cy="1800000"/>
            </a:xfrm>
            <a:prstGeom prst="ellipse">
              <a:avLst/>
            </a:prstGeom>
            <a:noFill/>
            <a:ln w="9525" algn="ctr">
              <a:solidFill>
                <a:srgbClr val="080808"/>
              </a:solidFill>
              <a:round/>
              <a:headEnd/>
              <a:tailEnd/>
            </a:ln>
          </p:spPr>
          <p:txBody>
            <a:bodyPr lIns="90000" tIns="46800" rIns="90000" bIns="46800">
              <a:spAutoFit/>
            </a:bodyPr>
            <a:lstStyle/>
            <a:p>
              <a:pPr eaLnBrk="0" hangingPunct="0"/>
              <a:endParaRPr lang="en-US" altLang="zh-CN" b="0"/>
            </a:p>
          </p:txBody>
        </p:sp>
      </p:grpSp>
      <p:sp>
        <p:nvSpPr>
          <p:cNvPr id="6156" name="Oval 22"/>
          <p:cNvSpPr>
            <a:spLocks noChangeArrowheads="1"/>
          </p:cNvSpPr>
          <p:nvPr/>
        </p:nvSpPr>
        <p:spPr bwMode="auto">
          <a:xfrm>
            <a:off x="3060700" y="2636838"/>
            <a:ext cx="2879725" cy="2879725"/>
          </a:xfrm>
          <a:prstGeom prst="ellipse">
            <a:avLst/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eaLnBrk="0" hangingPunct="0"/>
            <a:endParaRPr lang="en-US" altLang="zh-CN" b="0"/>
          </a:p>
        </p:txBody>
      </p:sp>
      <p:sp>
        <p:nvSpPr>
          <p:cNvPr id="6157" name="TextBox 25"/>
          <p:cNvSpPr txBox="1">
            <a:spLocks noChangeArrowheads="1"/>
          </p:cNvSpPr>
          <p:nvPr/>
        </p:nvSpPr>
        <p:spPr bwMode="auto">
          <a:xfrm>
            <a:off x="6516688" y="4149725"/>
            <a:ext cx="208915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altLang="zh-CN" dirty="0"/>
              <a:t>* 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可补正因温差引起的变化量</a:t>
            </a:r>
            <a:r>
              <a:rPr lang="en-GB" altLang="zh-CN" dirty="0">
                <a:latin typeface="微软雅黑" pitchFamily="34" charset="-122"/>
                <a:ea typeface="微软雅黑" pitchFamily="34" charset="-122"/>
              </a:rPr>
              <a:t>.</a:t>
            </a:r>
            <a:endParaRPr lang="en-US" altLang="zh-CN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158" name="Rectangle 16"/>
          <p:cNvSpPr>
            <a:spLocks noChangeArrowheads="1"/>
          </p:cNvSpPr>
          <p:nvPr/>
        </p:nvSpPr>
        <p:spPr bwMode="auto">
          <a:xfrm>
            <a:off x="7019925" y="2708275"/>
            <a:ext cx="1189749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altLang="zh-CN" dirty="0">
                <a:latin typeface="微软雅黑" pitchFamily="34" charset="-122"/>
                <a:ea typeface="微软雅黑" pitchFamily="34" charset="-122"/>
              </a:rPr>
              <a:t>25.01mm</a:t>
            </a:r>
            <a:endParaRPr lang="en-US" altLang="zh-CN" dirty="0"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6159" name="Straight Arrow Connector 15"/>
          <p:cNvCxnSpPr>
            <a:cxnSpLocks noChangeShapeType="1"/>
          </p:cNvCxnSpPr>
          <p:nvPr/>
        </p:nvCxnSpPr>
        <p:spPr bwMode="auto">
          <a:xfrm flipH="1">
            <a:off x="5724525" y="2924175"/>
            <a:ext cx="1368425" cy="376238"/>
          </a:xfrm>
          <a:prstGeom prst="straightConnector1">
            <a:avLst/>
          </a:prstGeom>
          <a:noFill/>
          <a:ln w="9525" algn="ctr">
            <a:solidFill>
              <a:schemeClr val="accent1"/>
            </a:solidFill>
            <a:round/>
            <a:headEnd/>
            <a:tailEnd type="arrow" w="med" len="med"/>
          </a:ln>
        </p:spPr>
      </p:cxnSp>
      <p:sp>
        <p:nvSpPr>
          <p:cNvPr id="16" name="内容占位符 15"/>
          <p:cNvSpPr>
            <a:spLocks noGrp="1"/>
          </p:cNvSpPr>
          <p:nvPr>
            <p:ph idx="1"/>
          </p:nvPr>
        </p:nvSpPr>
        <p:spPr>
          <a:xfrm>
            <a:off x="395536" y="1412779"/>
            <a:ext cx="8280920" cy="532136"/>
          </a:xfrm>
        </p:spPr>
        <p:txBody>
          <a:bodyPr/>
          <a:lstStyle/>
          <a:p>
            <a:r>
              <a:rPr lang="zh-CN" altLang="en-US" dirty="0"/>
              <a:t>在</a:t>
            </a:r>
            <a:r>
              <a:rPr lang="en-GB" altLang="zh-CN" dirty="0"/>
              <a:t>CMM</a:t>
            </a:r>
            <a:r>
              <a:rPr lang="zh-CN" altLang="en-US" dirty="0"/>
              <a:t>上测量过的“标准件”，放到</a:t>
            </a:r>
            <a:r>
              <a:rPr lang="zh-CN" altLang="en-GB" dirty="0"/>
              <a:t> </a:t>
            </a:r>
            <a:r>
              <a:rPr lang="en-GB" altLang="zh-CN" dirty="0"/>
              <a:t>Equator</a:t>
            </a:r>
            <a:r>
              <a:rPr lang="zh-CN" altLang="en-US" dirty="0"/>
              <a:t>上测量。</a:t>
            </a:r>
          </a:p>
        </p:txBody>
      </p:sp>
      <p:sp>
        <p:nvSpPr>
          <p:cNvPr id="13" name="标题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比对量测</a:t>
            </a:r>
            <a:r>
              <a:rPr lang="en-GB" altLang="zh-CN" dirty="0"/>
              <a:t>- </a:t>
            </a:r>
            <a:r>
              <a:rPr lang="zh-CN" altLang="en-US" dirty="0"/>
              <a:t>范例</a:t>
            </a:r>
          </a:p>
        </p:txBody>
      </p:sp>
    </p:spTree>
    <p:extLst>
      <p:ext uri="{BB962C8B-B14F-4D97-AF65-F5344CB8AC3E}">
        <p14:creationId xmlns:p14="http://schemas.microsoft.com/office/powerpoint/2010/main" val="4070664799"/>
      </p:ext>
    </p:extLst>
  </p:cSld>
  <p:clrMapOvr>
    <a:masterClrMapping/>
  </p:clrMapOvr>
  <p:transition spd="med" advTm="15000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8" name="TextBox 24"/>
          <p:cNvSpPr txBox="1">
            <a:spLocks noChangeArrowheads="1"/>
          </p:cNvSpPr>
          <p:nvPr/>
        </p:nvSpPr>
        <p:spPr bwMode="auto">
          <a:xfrm>
            <a:off x="1042988" y="6165850"/>
            <a:ext cx="7489825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范例</a:t>
            </a:r>
            <a:r>
              <a:rPr lang="en-GB" altLang="zh-CN" dirty="0">
                <a:latin typeface="微软雅黑" pitchFamily="34" charset="-122"/>
                <a:ea typeface="微软雅黑" pitchFamily="34" charset="-122"/>
              </a:rPr>
              <a:t>: 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校正值为 </a:t>
            </a:r>
            <a:r>
              <a:rPr lang="en-GB" altLang="zh-CN" dirty="0">
                <a:latin typeface="微软雅黑" pitchFamily="34" charset="-122"/>
                <a:ea typeface="微软雅黑" pitchFamily="34" charset="-122"/>
              </a:rPr>
              <a:t>-0.02mm</a:t>
            </a:r>
            <a:endParaRPr lang="en-US" altLang="zh-CN" dirty="0"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" name="Group 16"/>
          <p:cNvGrpSpPr>
            <a:grpSpLocks/>
          </p:cNvGrpSpPr>
          <p:nvPr/>
        </p:nvGrpSpPr>
        <p:grpSpPr bwMode="auto">
          <a:xfrm>
            <a:off x="2700338" y="2276475"/>
            <a:ext cx="3600450" cy="3600450"/>
            <a:chOff x="2700192" y="2276872"/>
            <a:chExt cx="3600000" cy="3600000"/>
          </a:xfrm>
        </p:grpSpPr>
        <p:sp>
          <p:nvSpPr>
            <p:cNvPr id="7182" name="Oval 17"/>
            <p:cNvSpPr>
              <a:spLocks noChangeArrowheads="1"/>
            </p:cNvSpPr>
            <p:nvPr/>
          </p:nvSpPr>
          <p:spPr bwMode="auto">
            <a:xfrm>
              <a:off x="3150192" y="2726872"/>
              <a:ext cx="2700000" cy="2700000"/>
            </a:xfrm>
            <a:prstGeom prst="ellipse">
              <a:avLst/>
            </a:prstGeom>
            <a:noFill/>
            <a:ln w="9525" algn="ctr">
              <a:solidFill>
                <a:srgbClr val="080808"/>
              </a:solidFill>
              <a:prstDash val="dash"/>
              <a:round/>
              <a:headEnd/>
              <a:tailEnd/>
            </a:ln>
          </p:spPr>
          <p:txBody>
            <a:bodyPr lIns="90000" tIns="46800" rIns="90000" bIns="46800">
              <a:spAutoFit/>
            </a:bodyPr>
            <a:lstStyle/>
            <a:p>
              <a:pPr eaLnBrk="0" hangingPunct="0"/>
              <a:endParaRPr lang="en-US" altLang="zh-CN" b="0"/>
            </a:p>
          </p:txBody>
        </p:sp>
        <p:sp>
          <p:nvSpPr>
            <p:cNvPr id="7183" name="Oval 18"/>
            <p:cNvSpPr>
              <a:spLocks noChangeArrowheads="1"/>
            </p:cNvSpPr>
            <p:nvPr/>
          </p:nvSpPr>
          <p:spPr bwMode="auto">
            <a:xfrm>
              <a:off x="2700192" y="2276872"/>
              <a:ext cx="3600000" cy="3600000"/>
            </a:xfrm>
            <a:prstGeom prst="ellipse">
              <a:avLst/>
            </a:prstGeom>
            <a:noFill/>
            <a:ln w="9525" algn="ctr">
              <a:solidFill>
                <a:srgbClr val="080808"/>
              </a:solidFill>
              <a:round/>
              <a:headEnd/>
              <a:tailEnd/>
            </a:ln>
          </p:spPr>
          <p:txBody>
            <a:bodyPr lIns="90000" tIns="46800" rIns="90000" bIns="46800">
              <a:spAutoFit/>
            </a:bodyPr>
            <a:lstStyle/>
            <a:p>
              <a:pPr eaLnBrk="0" hangingPunct="0"/>
              <a:endParaRPr lang="en-US" altLang="zh-CN" b="0"/>
            </a:p>
          </p:txBody>
        </p:sp>
        <p:sp>
          <p:nvSpPr>
            <p:cNvPr id="7184" name="Oval 19"/>
            <p:cNvSpPr>
              <a:spLocks noChangeArrowheads="1"/>
            </p:cNvSpPr>
            <p:nvPr/>
          </p:nvSpPr>
          <p:spPr bwMode="auto">
            <a:xfrm>
              <a:off x="3600192" y="3176872"/>
              <a:ext cx="1800000" cy="1800000"/>
            </a:xfrm>
            <a:prstGeom prst="ellipse">
              <a:avLst/>
            </a:prstGeom>
            <a:noFill/>
            <a:ln w="9525" algn="ctr">
              <a:solidFill>
                <a:srgbClr val="080808"/>
              </a:solidFill>
              <a:round/>
              <a:headEnd/>
              <a:tailEnd/>
            </a:ln>
          </p:spPr>
          <p:txBody>
            <a:bodyPr lIns="90000" tIns="46800" rIns="90000" bIns="46800">
              <a:spAutoFit/>
            </a:bodyPr>
            <a:lstStyle/>
            <a:p>
              <a:pPr eaLnBrk="0" hangingPunct="0"/>
              <a:endParaRPr lang="en-US" altLang="zh-CN" b="0"/>
            </a:p>
          </p:txBody>
        </p:sp>
      </p:grpSp>
      <p:sp>
        <p:nvSpPr>
          <p:cNvPr id="7180" name="Oval 25"/>
          <p:cNvSpPr>
            <a:spLocks noChangeArrowheads="1"/>
          </p:cNvSpPr>
          <p:nvPr/>
        </p:nvSpPr>
        <p:spPr bwMode="auto">
          <a:xfrm>
            <a:off x="3060700" y="2636838"/>
            <a:ext cx="2879725" cy="2879725"/>
          </a:xfrm>
          <a:prstGeom prst="ellipse">
            <a:avLst/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eaLnBrk="0" hangingPunct="0"/>
            <a:endParaRPr lang="en-US" altLang="zh-CN" b="0"/>
          </a:p>
        </p:txBody>
      </p:sp>
      <p:sp>
        <p:nvSpPr>
          <p:cNvPr id="7181" name="Oval 26"/>
          <p:cNvSpPr>
            <a:spLocks noChangeArrowheads="1"/>
          </p:cNvSpPr>
          <p:nvPr/>
        </p:nvSpPr>
        <p:spPr bwMode="auto">
          <a:xfrm>
            <a:off x="3240088" y="2816225"/>
            <a:ext cx="2519362" cy="2520950"/>
          </a:xfrm>
          <a:prstGeom prst="ellipse">
            <a:avLst/>
          </a:prstGeom>
          <a:noFill/>
          <a:ln w="9525" algn="ctr">
            <a:solidFill>
              <a:srgbClr val="0070C0"/>
            </a:solidFill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eaLnBrk="0" hangingPunct="0"/>
            <a:endParaRPr lang="en-US" altLang="zh-CN" b="0"/>
          </a:p>
        </p:txBody>
      </p:sp>
      <p:sp>
        <p:nvSpPr>
          <p:cNvPr id="14" name="内容占位符 13"/>
          <p:cNvSpPr>
            <a:spLocks noGrp="1"/>
          </p:cNvSpPr>
          <p:nvPr>
            <p:ph idx="1"/>
          </p:nvPr>
        </p:nvSpPr>
        <p:spPr>
          <a:xfrm>
            <a:off x="395536" y="1412778"/>
            <a:ext cx="8280920" cy="778879"/>
          </a:xfrm>
        </p:spPr>
        <p:txBody>
          <a:bodyPr/>
          <a:lstStyle/>
          <a:p>
            <a:r>
              <a:rPr lang="zh-CN" altLang="en-US" dirty="0"/>
              <a:t>将三坐标测量机上的实测值与在</a:t>
            </a:r>
            <a:r>
              <a:rPr lang="en-US" altLang="zh-CN" dirty="0"/>
              <a:t>Equator</a:t>
            </a:r>
            <a:r>
              <a:rPr lang="zh-CN" altLang="en-US" dirty="0"/>
              <a:t>上的测量值作为“位移校正”并储存。</a:t>
            </a:r>
          </a:p>
        </p:txBody>
      </p:sp>
      <p:sp>
        <p:nvSpPr>
          <p:cNvPr id="11" name="标题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比对量测</a:t>
            </a:r>
            <a:r>
              <a:rPr lang="en-GB" altLang="zh-CN" dirty="0"/>
              <a:t>- </a:t>
            </a:r>
            <a:r>
              <a:rPr lang="zh-CN" altLang="en-US" dirty="0"/>
              <a:t>范例</a:t>
            </a:r>
          </a:p>
        </p:txBody>
      </p:sp>
    </p:spTree>
    <p:extLst>
      <p:ext uri="{BB962C8B-B14F-4D97-AF65-F5344CB8AC3E}">
        <p14:creationId xmlns:p14="http://schemas.microsoft.com/office/powerpoint/2010/main" val="74873732"/>
      </p:ext>
    </p:extLst>
  </p:cSld>
  <p:clrMapOvr>
    <a:masterClrMapping/>
  </p:clrMapOvr>
  <p:transition spd="med" advTm="15000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6"/>
          <p:cNvGrpSpPr>
            <a:grpSpLocks/>
          </p:cNvGrpSpPr>
          <p:nvPr/>
        </p:nvGrpSpPr>
        <p:grpSpPr bwMode="auto">
          <a:xfrm>
            <a:off x="2700338" y="2276475"/>
            <a:ext cx="3600450" cy="3600450"/>
            <a:chOff x="2700192" y="2276872"/>
            <a:chExt cx="3600000" cy="3600000"/>
          </a:xfrm>
        </p:grpSpPr>
        <p:sp>
          <p:nvSpPr>
            <p:cNvPr id="8204" name="Oval 17"/>
            <p:cNvSpPr>
              <a:spLocks noChangeArrowheads="1"/>
            </p:cNvSpPr>
            <p:nvPr/>
          </p:nvSpPr>
          <p:spPr bwMode="auto">
            <a:xfrm>
              <a:off x="3150192" y="2726872"/>
              <a:ext cx="2700000" cy="2700000"/>
            </a:xfrm>
            <a:prstGeom prst="ellipse">
              <a:avLst/>
            </a:prstGeom>
            <a:noFill/>
            <a:ln w="9525" algn="ctr">
              <a:solidFill>
                <a:srgbClr val="080808"/>
              </a:solidFill>
              <a:prstDash val="dash"/>
              <a:round/>
              <a:headEnd/>
              <a:tailEnd/>
            </a:ln>
          </p:spPr>
          <p:txBody>
            <a:bodyPr lIns="90000" tIns="46800" rIns="90000" bIns="46800">
              <a:spAutoFit/>
            </a:bodyPr>
            <a:lstStyle/>
            <a:p>
              <a:pPr eaLnBrk="0" hangingPunct="0"/>
              <a:endParaRPr lang="en-US" altLang="zh-CN" b="0"/>
            </a:p>
          </p:txBody>
        </p:sp>
        <p:sp>
          <p:nvSpPr>
            <p:cNvPr id="8205" name="Oval 18"/>
            <p:cNvSpPr>
              <a:spLocks noChangeArrowheads="1"/>
            </p:cNvSpPr>
            <p:nvPr/>
          </p:nvSpPr>
          <p:spPr bwMode="auto">
            <a:xfrm>
              <a:off x="2700192" y="2276872"/>
              <a:ext cx="3600000" cy="3600000"/>
            </a:xfrm>
            <a:prstGeom prst="ellipse">
              <a:avLst/>
            </a:prstGeom>
            <a:noFill/>
            <a:ln w="9525" algn="ctr">
              <a:solidFill>
                <a:srgbClr val="080808"/>
              </a:solidFill>
              <a:round/>
              <a:headEnd/>
              <a:tailEnd/>
            </a:ln>
          </p:spPr>
          <p:txBody>
            <a:bodyPr lIns="90000" tIns="46800" rIns="90000" bIns="46800">
              <a:spAutoFit/>
            </a:bodyPr>
            <a:lstStyle/>
            <a:p>
              <a:pPr eaLnBrk="0" hangingPunct="0"/>
              <a:endParaRPr lang="en-US" altLang="zh-CN" b="0"/>
            </a:p>
          </p:txBody>
        </p:sp>
        <p:sp>
          <p:nvSpPr>
            <p:cNvPr id="8206" name="Oval 19"/>
            <p:cNvSpPr>
              <a:spLocks noChangeArrowheads="1"/>
            </p:cNvSpPr>
            <p:nvPr/>
          </p:nvSpPr>
          <p:spPr bwMode="auto">
            <a:xfrm>
              <a:off x="3600192" y="3176872"/>
              <a:ext cx="1800000" cy="1800000"/>
            </a:xfrm>
            <a:prstGeom prst="ellipse">
              <a:avLst/>
            </a:prstGeom>
            <a:noFill/>
            <a:ln w="9525" algn="ctr">
              <a:solidFill>
                <a:srgbClr val="080808"/>
              </a:solidFill>
              <a:round/>
              <a:headEnd/>
              <a:tailEnd/>
            </a:ln>
          </p:spPr>
          <p:txBody>
            <a:bodyPr lIns="90000" tIns="46800" rIns="90000" bIns="46800">
              <a:spAutoFit/>
            </a:bodyPr>
            <a:lstStyle/>
            <a:p>
              <a:pPr eaLnBrk="0" hangingPunct="0"/>
              <a:endParaRPr lang="en-US" altLang="zh-CN" b="0"/>
            </a:p>
          </p:txBody>
        </p:sp>
      </p:grpSp>
      <p:sp>
        <p:nvSpPr>
          <p:cNvPr id="23" name="Oval 22"/>
          <p:cNvSpPr>
            <a:spLocks noChangeArrowheads="1"/>
          </p:cNvSpPr>
          <p:nvPr/>
        </p:nvSpPr>
        <p:spPr bwMode="auto">
          <a:xfrm>
            <a:off x="2970213" y="2546350"/>
            <a:ext cx="3060700" cy="3060700"/>
          </a:xfrm>
          <a:prstGeom prst="ellipse">
            <a:avLst/>
          </a:prstGeom>
          <a:noFill/>
          <a:ln w="9525" algn="ctr">
            <a:solidFill>
              <a:srgbClr val="FF0000"/>
            </a:solidFill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eaLnBrk="0" hangingPunct="0"/>
            <a:endParaRPr lang="en-US" altLang="zh-CN" b="0"/>
          </a:p>
        </p:txBody>
      </p:sp>
      <p:sp>
        <p:nvSpPr>
          <p:cNvPr id="12" name="内容占位符 1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/>
              <a:t>后续工件将会自动被校正</a:t>
            </a:r>
            <a:r>
              <a:rPr lang="en-US" altLang="zh-CN" dirty="0"/>
              <a:t>-</a:t>
            </a:r>
            <a:r>
              <a:rPr lang="en-GB" altLang="zh-CN" dirty="0"/>
              <a:t> 0.02mm</a:t>
            </a:r>
            <a:endParaRPr lang="zh-CN" altLang="en-US" dirty="0"/>
          </a:p>
        </p:txBody>
      </p:sp>
      <p:sp>
        <p:nvSpPr>
          <p:cNvPr id="9" name="标题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比对量测</a:t>
            </a:r>
            <a:r>
              <a:rPr lang="en-GB" altLang="zh-CN" dirty="0"/>
              <a:t>- </a:t>
            </a:r>
            <a:r>
              <a:rPr lang="zh-CN" altLang="en-US" dirty="0"/>
              <a:t>范例</a:t>
            </a:r>
          </a:p>
        </p:txBody>
      </p:sp>
    </p:spTree>
    <p:extLst>
      <p:ext uri="{BB962C8B-B14F-4D97-AF65-F5344CB8AC3E}">
        <p14:creationId xmlns:p14="http://schemas.microsoft.com/office/powerpoint/2010/main" val="3245441492"/>
      </p:ext>
    </p:extLst>
  </p:cSld>
  <p:clrMapOvr>
    <a:masterClrMapping/>
  </p:clrMapOvr>
  <p:transition spd="med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23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6"/>
          <p:cNvGrpSpPr>
            <a:grpSpLocks/>
          </p:cNvGrpSpPr>
          <p:nvPr/>
        </p:nvGrpSpPr>
        <p:grpSpPr bwMode="auto">
          <a:xfrm>
            <a:off x="2700338" y="2276475"/>
            <a:ext cx="3600450" cy="3600450"/>
            <a:chOff x="2700192" y="2276872"/>
            <a:chExt cx="3600000" cy="3600000"/>
          </a:xfrm>
        </p:grpSpPr>
        <p:sp>
          <p:nvSpPr>
            <p:cNvPr id="9229" name="Oval 17"/>
            <p:cNvSpPr>
              <a:spLocks noChangeArrowheads="1"/>
            </p:cNvSpPr>
            <p:nvPr/>
          </p:nvSpPr>
          <p:spPr bwMode="auto">
            <a:xfrm>
              <a:off x="3150192" y="2726872"/>
              <a:ext cx="2700000" cy="2700000"/>
            </a:xfrm>
            <a:prstGeom prst="ellipse">
              <a:avLst/>
            </a:prstGeom>
            <a:noFill/>
            <a:ln w="9525" algn="ctr">
              <a:solidFill>
                <a:srgbClr val="080808"/>
              </a:solidFill>
              <a:prstDash val="dash"/>
              <a:round/>
              <a:headEnd/>
              <a:tailEnd/>
            </a:ln>
          </p:spPr>
          <p:txBody>
            <a:bodyPr lIns="90000" tIns="46800" rIns="90000" bIns="46800">
              <a:spAutoFit/>
            </a:bodyPr>
            <a:lstStyle/>
            <a:p>
              <a:pPr eaLnBrk="0" hangingPunct="0"/>
              <a:endParaRPr lang="en-US" altLang="zh-CN" b="0"/>
            </a:p>
          </p:txBody>
        </p:sp>
        <p:sp>
          <p:nvSpPr>
            <p:cNvPr id="9230" name="Oval 18"/>
            <p:cNvSpPr>
              <a:spLocks noChangeArrowheads="1"/>
            </p:cNvSpPr>
            <p:nvPr/>
          </p:nvSpPr>
          <p:spPr bwMode="auto">
            <a:xfrm>
              <a:off x="2700192" y="2276872"/>
              <a:ext cx="3600000" cy="3600000"/>
            </a:xfrm>
            <a:prstGeom prst="ellipse">
              <a:avLst/>
            </a:prstGeom>
            <a:noFill/>
            <a:ln w="9525" algn="ctr">
              <a:solidFill>
                <a:srgbClr val="080808"/>
              </a:solidFill>
              <a:round/>
              <a:headEnd/>
              <a:tailEnd/>
            </a:ln>
          </p:spPr>
          <p:txBody>
            <a:bodyPr lIns="90000" tIns="46800" rIns="90000" bIns="46800">
              <a:spAutoFit/>
            </a:bodyPr>
            <a:lstStyle/>
            <a:p>
              <a:pPr eaLnBrk="0" hangingPunct="0"/>
              <a:endParaRPr lang="en-US" altLang="zh-CN" b="0"/>
            </a:p>
          </p:txBody>
        </p:sp>
        <p:sp>
          <p:nvSpPr>
            <p:cNvPr id="9231" name="Oval 19"/>
            <p:cNvSpPr>
              <a:spLocks noChangeArrowheads="1"/>
            </p:cNvSpPr>
            <p:nvPr/>
          </p:nvSpPr>
          <p:spPr bwMode="auto">
            <a:xfrm>
              <a:off x="3600192" y="3176872"/>
              <a:ext cx="1800000" cy="1800000"/>
            </a:xfrm>
            <a:prstGeom prst="ellipse">
              <a:avLst/>
            </a:prstGeom>
            <a:noFill/>
            <a:ln w="9525" algn="ctr">
              <a:solidFill>
                <a:srgbClr val="080808"/>
              </a:solidFill>
              <a:round/>
              <a:headEnd/>
              <a:tailEnd/>
            </a:ln>
          </p:spPr>
          <p:txBody>
            <a:bodyPr lIns="90000" tIns="46800" rIns="90000" bIns="46800">
              <a:spAutoFit/>
            </a:bodyPr>
            <a:lstStyle/>
            <a:p>
              <a:pPr eaLnBrk="0" hangingPunct="0"/>
              <a:endParaRPr lang="en-US" altLang="zh-CN" b="0"/>
            </a:p>
          </p:txBody>
        </p:sp>
      </p:grpSp>
      <p:sp>
        <p:nvSpPr>
          <p:cNvPr id="23" name="Oval 22"/>
          <p:cNvSpPr>
            <a:spLocks noChangeArrowheads="1"/>
          </p:cNvSpPr>
          <p:nvPr/>
        </p:nvSpPr>
        <p:spPr bwMode="auto">
          <a:xfrm>
            <a:off x="2970213" y="2546350"/>
            <a:ext cx="3060700" cy="3060700"/>
          </a:xfrm>
          <a:prstGeom prst="ellipse">
            <a:avLst/>
          </a:prstGeom>
          <a:noFill/>
          <a:ln w="9525" algn="ctr">
            <a:solidFill>
              <a:srgbClr val="FF0000"/>
            </a:solidFill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eaLnBrk="0" hangingPunct="0"/>
            <a:endParaRPr lang="en-US" altLang="zh-CN" b="0"/>
          </a:p>
        </p:txBody>
      </p:sp>
      <p:pic>
        <p:nvPicPr>
          <p:cNvPr id="21" name="Picture 15" descr="MCj04347130000[1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125" y="3284538"/>
            <a:ext cx="1227138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内容占位符 1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/>
              <a:t>以标称值设公差带来判定该工件合格与否。</a:t>
            </a:r>
          </a:p>
        </p:txBody>
      </p:sp>
      <p:sp>
        <p:nvSpPr>
          <p:cNvPr id="10" name="标题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比对量测</a:t>
            </a:r>
            <a:r>
              <a:rPr lang="en-GB" altLang="zh-CN" dirty="0"/>
              <a:t>- </a:t>
            </a:r>
            <a:r>
              <a:rPr lang="zh-CN" altLang="en-US" dirty="0"/>
              <a:t>范例</a:t>
            </a:r>
          </a:p>
        </p:txBody>
      </p:sp>
    </p:spTree>
    <p:extLst>
      <p:ext uri="{BB962C8B-B14F-4D97-AF65-F5344CB8AC3E}">
        <p14:creationId xmlns:p14="http://schemas.microsoft.com/office/powerpoint/2010/main" val="1191081232"/>
      </p:ext>
    </p:extLst>
  </p:cSld>
  <p:clrMapOvr>
    <a:masterClrMapping/>
  </p:clrMapOvr>
  <p:transition spd="med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23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"/>
                            </p:stCondLst>
                            <p:childTnLst>
                              <p:par>
                                <p:cTn id="8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6"/>
          <p:cNvGrpSpPr>
            <a:grpSpLocks/>
          </p:cNvGrpSpPr>
          <p:nvPr/>
        </p:nvGrpSpPr>
        <p:grpSpPr bwMode="auto">
          <a:xfrm>
            <a:off x="2700338" y="2276475"/>
            <a:ext cx="3600450" cy="3600450"/>
            <a:chOff x="2700192" y="2276872"/>
            <a:chExt cx="3600000" cy="3600000"/>
          </a:xfrm>
        </p:grpSpPr>
        <p:sp>
          <p:nvSpPr>
            <p:cNvPr id="10253" name="Oval 17"/>
            <p:cNvSpPr>
              <a:spLocks noChangeArrowheads="1"/>
            </p:cNvSpPr>
            <p:nvPr/>
          </p:nvSpPr>
          <p:spPr bwMode="auto">
            <a:xfrm>
              <a:off x="3150192" y="2726872"/>
              <a:ext cx="2700000" cy="2700000"/>
            </a:xfrm>
            <a:prstGeom prst="ellipse">
              <a:avLst/>
            </a:prstGeom>
            <a:noFill/>
            <a:ln w="9525" algn="ctr">
              <a:solidFill>
                <a:srgbClr val="080808"/>
              </a:solidFill>
              <a:prstDash val="dash"/>
              <a:round/>
              <a:headEnd/>
              <a:tailEnd/>
            </a:ln>
          </p:spPr>
          <p:txBody>
            <a:bodyPr lIns="90000" tIns="46800" rIns="90000" bIns="46800">
              <a:spAutoFit/>
            </a:bodyPr>
            <a:lstStyle/>
            <a:p>
              <a:pPr eaLnBrk="0" hangingPunct="0"/>
              <a:endParaRPr lang="en-US" altLang="zh-CN" b="0"/>
            </a:p>
          </p:txBody>
        </p:sp>
        <p:sp>
          <p:nvSpPr>
            <p:cNvPr id="10254" name="Oval 18"/>
            <p:cNvSpPr>
              <a:spLocks noChangeArrowheads="1"/>
            </p:cNvSpPr>
            <p:nvPr/>
          </p:nvSpPr>
          <p:spPr bwMode="auto">
            <a:xfrm>
              <a:off x="2700192" y="2276872"/>
              <a:ext cx="3600000" cy="3600000"/>
            </a:xfrm>
            <a:prstGeom prst="ellipse">
              <a:avLst/>
            </a:prstGeom>
            <a:noFill/>
            <a:ln w="9525" algn="ctr">
              <a:solidFill>
                <a:srgbClr val="080808"/>
              </a:solidFill>
              <a:round/>
              <a:headEnd/>
              <a:tailEnd/>
            </a:ln>
          </p:spPr>
          <p:txBody>
            <a:bodyPr lIns="90000" tIns="46800" rIns="90000" bIns="46800">
              <a:spAutoFit/>
            </a:bodyPr>
            <a:lstStyle/>
            <a:p>
              <a:pPr eaLnBrk="0" hangingPunct="0"/>
              <a:endParaRPr lang="en-US" altLang="zh-CN" b="0"/>
            </a:p>
          </p:txBody>
        </p:sp>
        <p:sp>
          <p:nvSpPr>
            <p:cNvPr id="10255" name="Oval 19"/>
            <p:cNvSpPr>
              <a:spLocks noChangeArrowheads="1"/>
            </p:cNvSpPr>
            <p:nvPr/>
          </p:nvSpPr>
          <p:spPr bwMode="auto">
            <a:xfrm>
              <a:off x="3600192" y="3176872"/>
              <a:ext cx="1800000" cy="1800000"/>
            </a:xfrm>
            <a:prstGeom prst="ellipse">
              <a:avLst/>
            </a:prstGeom>
            <a:noFill/>
            <a:ln w="9525" algn="ctr">
              <a:solidFill>
                <a:srgbClr val="080808"/>
              </a:solidFill>
              <a:round/>
              <a:headEnd/>
              <a:tailEnd/>
            </a:ln>
          </p:spPr>
          <p:txBody>
            <a:bodyPr lIns="90000" tIns="46800" rIns="90000" bIns="46800">
              <a:spAutoFit/>
            </a:bodyPr>
            <a:lstStyle/>
            <a:p>
              <a:pPr eaLnBrk="0" hangingPunct="0"/>
              <a:endParaRPr lang="en-US" altLang="zh-CN" b="0"/>
            </a:p>
          </p:txBody>
        </p:sp>
      </p:grpSp>
      <p:sp>
        <p:nvSpPr>
          <p:cNvPr id="23" name="Oval 22"/>
          <p:cNvSpPr>
            <a:spLocks noChangeArrowheads="1"/>
          </p:cNvSpPr>
          <p:nvPr/>
        </p:nvSpPr>
        <p:spPr bwMode="auto">
          <a:xfrm>
            <a:off x="3419475" y="2997200"/>
            <a:ext cx="2160588" cy="2159000"/>
          </a:xfrm>
          <a:prstGeom prst="ellipse">
            <a:avLst/>
          </a:prstGeom>
          <a:noFill/>
          <a:ln w="9525" algn="ctr">
            <a:solidFill>
              <a:srgbClr val="FF0000"/>
            </a:solidFill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eaLnBrk="0" hangingPunct="0"/>
            <a:endParaRPr lang="en-US" altLang="zh-CN" b="0"/>
          </a:p>
        </p:txBody>
      </p:sp>
      <p:sp>
        <p:nvSpPr>
          <p:cNvPr id="24" name="Text Box 15"/>
          <p:cNvSpPr txBox="1">
            <a:spLocks noChangeArrowheads="1"/>
          </p:cNvSpPr>
          <p:nvPr/>
        </p:nvSpPr>
        <p:spPr bwMode="auto">
          <a:xfrm>
            <a:off x="6443663" y="3284538"/>
            <a:ext cx="1296987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r>
              <a:rPr lang="en-GB" altLang="zh-CN" sz="9600" b="0">
                <a:solidFill>
                  <a:srgbClr val="FF0000"/>
                </a:solidFill>
              </a:rPr>
              <a:t>X</a:t>
            </a:r>
          </a:p>
        </p:txBody>
      </p:sp>
      <p:sp>
        <p:nvSpPr>
          <p:cNvPr id="13" name="内容占位符 1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/>
              <a:t>以标称值设公差带来判定该工件合格与否</a:t>
            </a:r>
          </a:p>
        </p:txBody>
      </p:sp>
      <p:sp>
        <p:nvSpPr>
          <p:cNvPr id="10" name="标题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比对量测</a:t>
            </a:r>
            <a:r>
              <a:rPr lang="en-GB" altLang="zh-CN" dirty="0"/>
              <a:t>- </a:t>
            </a:r>
            <a:r>
              <a:rPr lang="zh-CN" altLang="en-US" dirty="0"/>
              <a:t>范例</a:t>
            </a:r>
          </a:p>
        </p:txBody>
      </p:sp>
    </p:spTree>
    <p:extLst>
      <p:ext uri="{BB962C8B-B14F-4D97-AF65-F5344CB8AC3E}">
        <p14:creationId xmlns:p14="http://schemas.microsoft.com/office/powerpoint/2010/main" val="115080256"/>
      </p:ext>
    </p:extLst>
  </p:cSld>
  <p:clrMapOvr>
    <a:masterClrMapping/>
  </p:clrMapOvr>
  <p:transition spd="med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23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"/>
                            </p:stCondLst>
                            <p:childTnLst>
                              <p:par>
                                <p:cTn id="8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内容占位符 1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/>
              <a:t>只要使用校正过的</a:t>
            </a:r>
            <a:r>
              <a:rPr lang="zh-CN" altLang="en-US" b="1" dirty="0">
                <a:solidFill>
                  <a:schemeClr val="accent1"/>
                </a:solidFill>
              </a:rPr>
              <a:t>“标准件”</a:t>
            </a:r>
            <a:r>
              <a:rPr lang="zh-CN" altLang="en-US" dirty="0"/>
              <a:t>就可以。</a:t>
            </a:r>
            <a:endParaRPr lang="en-US" altLang="zh-CN" dirty="0"/>
          </a:p>
          <a:p>
            <a:r>
              <a:rPr lang="zh-CN" altLang="en-US" dirty="0"/>
              <a:t>利用由</a:t>
            </a:r>
            <a:r>
              <a:rPr lang="zh-CN" altLang="en-US" b="1" dirty="0">
                <a:solidFill>
                  <a:schemeClr val="accent1"/>
                </a:solidFill>
              </a:rPr>
              <a:t>“标准件”</a:t>
            </a:r>
            <a:r>
              <a:rPr lang="zh-CN" altLang="en-US" dirty="0"/>
              <a:t>与标称尺寸比对的补正值。</a:t>
            </a:r>
            <a:endParaRPr lang="en-GB" altLang="zh-CN" dirty="0"/>
          </a:p>
          <a:p>
            <a:endParaRPr lang="en-GB" altLang="zh-CN" dirty="0"/>
          </a:p>
          <a:p>
            <a:r>
              <a:rPr lang="zh-CN" altLang="en-US" dirty="0"/>
              <a:t>因此任何</a:t>
            </a:r>
            <a:r>
              <a:rPr lang="zh-CN" altLang="en-US" b="1" dirty="0">
                <a:solidFill>
                  <a:schemeClr val="accent1"/>
                </a:solidFill>
              </a:rPr>
              <a:t>“标准件”</a:t>
            </a:r>
            <a:r>
              <a:rPr lang="zh-CN" altLang="en-US" dirty="0"/>
              <a:t>皆可用。</a:t>
            </a:r>
            <a:endParaRPr lang="zh-CN" altLang="en-GB" dirty="0"/>
          </a:p>
          <a:p>
            <a:r>
              <a:rPr lang="zh-CN" altLang="en-US" dirty="0"/>
              <a:t>不需要</a:t>
            </a:r>
            <a:r>
              <a:rPr lang="zh-CN" altLang="en-US" b="1" dirty="0">
                <a:solidFill>
                  <a:schemeClr val="accent1"/>
                </a:solidFill>
              </a:rPr>
              <a:t>“完美”</a:t>
            </a:r>
            <a:r>
              <a:rPr lang="zh-CN" altLang="en-US" dirty="0"/>
              <a:t>的标准件。</a:t>
            </a:r>
          </a:p>
        </p:txBody>
      </p:sp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运作原理</a:t>
            </a:r>
            <a:r>
              <a:rPr lang="zh-CN" altLang="en-GB" dirty="0"/>
              <a:t>	  </a:t>
            </a:r>
            <a:r>
              <a:rPr lang="zh-CN" altLang="en-US" dirty="0"/>
              <a:t>和 </a:t>
            </a:r>
            <a:r>
              <a:rPr lang="en-GB" altLang="zh-CN" dirty="0"/>
              <a:t>CMM</a:t>
            </a:r>
            <a:r>
              <a:rPr lang="zh-CN" altLang="en-US" dirty="0"/>
              <a:t>运用的考虑基础不同</a:t>
            </a:r>
            <a:endParaRPr lang="sv-SE" dirty="0"/>
          </a:p>
        </p:txBody>
      </p:sp>
      <p:grpSp>
        <p:nvGrpSpPr>
          <p:cNvPr id="2" name="Group 153"/>
          <p:cNvGrpSpPr>
            <a:grpSpLocks/>
          </p:cNvGrpSpPr>
          <p:nvPr/>
        </p:nvGrpSpPr>
        <p:grpSpPr bwMode="auto">
          <a:xfrm>
            <a:off x="3708400" y="3860800"/>
            <a:ext cx="2519363" cy="2447925"/>
            <a:chOff x="2700192" y="2276872"/>
            <a:chExt cx="3600000" cy="3600000"/>
          </a:xfrm>
        </p:grpSpPr>
        <p:grpSp>
          <p:nvGrpSpPr>
            <p:cNvPr id="3" name="Group 147"/>
            <p:cNvGrpSpPr>
              <a:grpSpLocks/>
            </p:cNvGrpSpPr>
            <p:nvPr/>
          </p:nvGrpSpPr>
          <p:grpSpPr bwMode="auto">
            <a:xfrm>
              <a:off x="2700192" y="2276872"/>
              <a:ext cx="3600000" cy="3600000"/>
              <a:chOff x="2700192" y="2276872"/>
              <a:chExt cx="3600000" cy="3600000"/>
            </a:xfrm>
          </p:grpSpPr>
          <p:sp>
            <p:nvSpPr>
              <p:cNvPr id="11278" name="Oval 148"/>
              <p:cNvSpPr>
                <a:spLocks noChangeArrowheads="1"/>
              </p:cNvSpPr>
              <p:nvPr/>
            </p:nvSpPr>
            <p:spPr bwMode="auto">
              <a:xfrm>
                <a:off x="3150192" y="2726872"/>
                <a:ext cx="2700000" cy="2700000"/>
              </a:xfrm>
              <a:prstGeom prst="ellipse">
                <a:avLst/>
              </a:prstGeom>
              <a:noFill/>
              <a:ln w="9525" algn="ctr">
                <a:solidFill>
                  <a:srgbClr val="080808"/>
                </a:solidFill>
                <a:prstDash val="dash"/>
                <a:round/>
                <a:headEnd/>
                <a:tailEnd/>
              </a:ln>
            </p:spPr>
            <p:txBody>
              <a:bodyPr lIns="90000" tIns="46800" rIns="90000" bIns="46800">
                <a:spAutoFit/>
              </a:bodyPr>
              <a:lstStyle/>
              <a:p>
                <a:pPr eaLnBrk="0" hangingPunct="0"/>
                <a:endParaRPr lang="en-US" altLang="zh-CN" b="0"/>
              </a:p>
            </p:txBody>
          </p:sp>
          <p:sp>
            <p:nvSpPr>
              <p:cNvPr id="11279" name="Oval 149"/>
              <p:cNvSpPr>
                <a:spLocks noChangeArrowheads="1"/>
              </p:cNvSpPr>
              <p:nvPr/>
            </p:nvSpPr>
            <p:spPr bwMode="auto">
              <a:xfrm>
                <a:off x="2700192" y="2276872"/>
                <a:ext cx="3600000" cy="3600000"/>
              </a:xfrm>
              <a:prstGeom prst="ellipse">
                <a:avLst/>
              </a:prstGeom>
              <a:noFill/>
              <a:ln w="9525" algn="ctr">
                <a:solidFill>
                  <a:srgbClr val="080808"/>
                </a:solidFill>
                <a:round/>
                <a:headEnd/>
                <a:tailEnd/>
              </a:ln>
            </p:spPr>
            <p:txBody>
              <a:bodyPr lIns="90000" tIns="46800" rIns="90000" bIns="46800">
                <a:spAutoFit/>
              </a:bodyPr>
              <a:lstStyle/>
              <a:p>
                <a:pPr eaLnBrk="0" hangingPunct="0"/>
                <a:endParaRPr lang="en-US" altLang="zh-CN" b="0"/>
              </a:p>
            </p:txBody>
          </p:sp>
          <p:sp>
            <p:nvSpPr>
              <p:cNvPr id="11280" name="Oval 150"/>
              <p:cNvSpPr>
                <a:spLocks noChangeArrowheads="1"/>
              </p:cNvSpPr>
              <p:nvPr/>
            </p:nvSpPr>
            <p:spPr bwMode="auto">
              <a:xfrm>
                <a:off x="3600192" y="3176872"/>
                <a:ext cx="1800000" cy="1800000"/>
              </a:xfrm>
              <a:prstGeom prst="ellipse">
                <a:avLst/>
              </a:prstGeom>
              <a:noFill/>
              <a:ln w="9525" algn="ctr">
                <a:solidFill>
                  <a:srgbClr val="080808"/>
                </a:solidFill>
                <a:round/>
                <a:headEnd/>
                <a:tailEnd/>
              </a:ln>
            </p:spPr>
            <p:txBody>
              <a:bodyPr lIns="90000" tIns="46800" rIns="90000" bIns="46800">
                <a:spAutoFit/>
              </a:bodyPr>
              <a:lstStyle/>
              <a:p>
                <a:pPr eaLnBrk="0" hangingPunct="0"/>
                <a:endParaRPr lang="en-US" altLang="zh-CN" b="0"/>
              </a:p>
            </p:txBody>
          </p:sp>
        </p:grpSp>
        <p:sp>
          <p:nvSpPr>
            <p:cNvPr id="11276" name="Oval 151"/>
            <p:cNvSpPr>
              <a:spLocks noChangeArrowheads="1"/>
            </p:cNvSpPr>
            <p:nvPr/>
          </p:nvSpPr>
          <p:spPr bwMode="auto">
            <a:xfrm>
              <a:off x="3060192" y="2636872"/>
              <a:ext cx="2880000" cy="2880000"/>
            </a:xfrm>
            <a:prstGeom prst="ellipse">
              <a:avLst/>
            </a:prstGeom>
            <a:noFill/>
            <a:ln w="9525" algn="ctr">
              <a:solidFill>
                <a:schemeClr val="accent1"/>
              </a:solidFill>
              <a:round/>
              <a:headEnd/>
              <a:tailEnd/>
            </a:ln>
          </p:spPr>
          <p:txBody>
            <a:bodyPr lIns="90000" tIns="46800" rIns="90000" bIns="46800">
              <a:spAutoFit/>
            </a:bodyPr>
            <a:lstStyle/>
            <a:p>
              <a:pPr eaLnBrk="0" hangingPunct="0"/>
              <a:endParaRPr lang="en-US" altLang="zh-CN" b="0"/>
            </a:p>
          </p:txBody>
        </p:sp>
        <p:sp>
          <p:nvSpPr>
            <p:cNvPr id="11277" name="Oval 152"/>
            <p:cNvSpPr>
              <a:spLocks noChangeArrowheads="1"/>
            </p:cNvSpPr>
            <p:nvPr/>
          </p:nvSpPr>
          <p:spPr bwMode="auto">
            <a:xfrm>
              <a:off x="3240192" y="2816872"/>
              <a:ext cx="2520000" cy="2520000"/>
            </a:xfrm>
            <a:prstGeom prst="ellipse">
              <a:avLst/>
            </a:prstGeom>
            <a:noFill/>
            <a:ln w="9525" algn="ctr">
              <a:solidFill>
                <a:srgbClr val="0070C0"/>
              </a:solidFill>
              <a:round/>
              <a:headEnd/>
              <a:tailEnd/>
            </a:ln>
          </p:spPr>
          <p:txBody>
            <a:bodyPr lIns="90000" tIns="46800" rIns="90000" bIns="46800">
              <a:spAutoFit/>
            </a:bodyPr>
            <a:lstStyle/>
            <a:p>
              <a:pPr eaLnBrk="0" hangingPunct="0"/>
              <a:endParaRPr lang="en-US" altLang="zh-CN" b="0"/>
            </a:p>
          </p:txBody>
        </p:sp>
      </p:grpSp>
    </p:spTree>
    <p:extLst>
      <p:ext uri="{BB962C8B-B14F-4D97-AF65-F5344CB8AC3E}">
        <p14:creationId xmlns:p14="http://schemas.microsoft.com/office/powerpoint/2010/main" val="1597434231"/>
      </p:ext>
    </p:extLst>
  </p:cSld>
  <p:clrMapOvr>
    <a:masterClrMapping/>
  </p:clrMapOvr>
  <p:transition spd="med" advTm="15000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GB" dirty="0"/>
              <a:t>在热不稳定环境中依然</a:t>
            </a:r>
            <a:r>
              <a:rPr lang="zh-CN" altLang="en-US" dirty="0"/>
              <a:t>保持精度</a:t>
            </a:r>
            <a:endParaRPr lang="en-GB" altLang="zh-CN" dirty="0"/>
          </a:p>
        </p:txBody>
      </p:sp>
      <p:sp>
        <p:nvSpPr>
          <p:cNvPr id="13319" name="Rectangle 4"/>
          <p:cNvSpPr txBox="1">
            <a:spLocks noChangeArrowheads="1"/>
          </p:cNvSpPr>
          <p:nvPr/>
        </p:nvSpPr>
        <p:spPr bwMode="auto">
          <a:xfrm>
            <a:off x="477838" y="1543504"/>
            <a:ext cx="4084637" cy="5083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193675" indent="-193675" eaLnBrk="0" hangingPunct="0">
              <a:spcBef>
                <a:spcPct val="30000"/>
              </a:spcBef>
              <a:buFontTx/>
              <a:buChar char="•"/>
            </a:pPr>
            <a:endParaRPr lang="en-GB" altLang="zh-CN" sz="2000" b="0" dirty="0">
              <a:latin typeface="微软雅黑" pitchFamily="34" charset="-122"/>
              <a:ea typeface="微软雅黑" pitchFamily="34" charset="-122"/>
            </a:endParaRPr>
          </a:p>
          <a:p>
            <a:pPr marL="193675" indent="-193675" eaLnBrk="0" hangingPunct="0">
              <a:spcBef>
                <a:spcPct val="30000"/>
              </a:spcBef>
              <a:buFontTx/>
              <a:buChar char="•"/>
            </a:pPr>
            <a:r>
              <a:rPr lang="zh-CN" altLang="en-GB" sz="2000" dirty="0">
                <a:latin typeface="微软雅黑" pitchFamily="34" charset="-122"/>
                <a:ea typeface="微软雅黑" pitchFamily="34" charset="-122"/>
              </a:rPr>
              <a:t>温度变化时重新校对</a:t>
            </a:r>
          </a:p>
          <a:p>
            <a:pPr marL="193675" indent="-193675" eaLnBrk="0" hangingPunct="0">
              <a:spcBef>
                <a:spcPct val="20000"/>
              </a:spcBef>
              <a:buFontTx/>
              <a:buChar char="•"/>
            </a:pPr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简单快捷的重新校对</a:t>
            </a:r>
            <a:endParaRPr lang="en-US" altLang="zh-CN" sz="2000" dirty="0">
              <a:latin typeface="微软雅黑" pitchFamily="34" charset="-122"/>
              <a:ea typeface="微软雅黑" pitchFamily="34" charset="-122"/>
            </a:endParaRPr>
          </a:p>
          <a:p>
            <a:pPr marL="193675" indent="-193675" eaLnBrk="0" hangingPunct="0">
              <a:spcBef>
                <a:spcPct val="20000"/>
              </a:spcBef>
              <a:buNone/>
            </a:pPr>
            <a:r>
              <a:rPr lang="zh-CN" altLang="en-GB" sz="2000" dirty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      与工件检测时间相同</a:t>
            </a:r>
          </a:p>
          <a:p>
            <a:pPr marL="566738" lvl="1" indent="-182563" eaLnBrk="0" hangingPunct="0">
              <a:spcBef>
                <a:spcPct val="20000"/>
              </a:spcBef>
            </a:pPr>
            <a:endParaRPr lang="en-US" altLang="zh-CN" sz="2000" dirty="0">
              <a:latin typeface="微软雅黑" pitchFamily="34" charset="-122"/>
              <a:ea typeface="微软雅黑" pitchFamily="34" charset="-122"/>
            </a:endParaRPr>
          </a:p>
          <a:p>
            <a:pPr marL="193675" indent="-193675" eaLnBrk="0" hangingPunct="0">
              <a:spcBef>
                <a:spcPct val="30000"/>
              </a:spcBef>
              <a:buFontTx/>
              <a:buChar char="•"/>
            </a:pPr>
            <a:r>
              <a:rPr lang="zh-CN" altLang="en-GB" sz="2000" dirty="0">
                <a:latin typeface="微软雅黑" pitchFamily="34" charset="-122"/>
                <a:ea typeface="微软雅黑" pitchFamily="34" charset="-122"/>
              </a:rPr>
              <a:t>坐标测量机功能在车间的扩展</a:t>
            </a:r>
          </a:p>
          <a:p>
            <a:pPr marL="566738" lvl="1" indent="-182563" eaLnBrk="0" hangingPunct="0">
              <a:spcBef>
                <a:spcPct val="30000"/>
              </a:spcBef>
              <a:buFont typeface="Wingdings" pitchFamily="2" charset="2"/>
              <a:buChar char="§"/>
            </a:pPr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每一个重新校对步骤都“重新标定” 比对仪，并使测量过程归零</a:t>
            </a:r>
            <a:endParaRPr lang="en-GB" altLang="zh-CN" sz="2000" dirty="0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3320" name="Picture 3" descr="target200_grey"/>
          <p:cNvPicPr preferRelativeResize="0"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825" y="2397125"/>
            <a:ext cx="3479800" cy="3479800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</p:spPr>
      </p:pic>
      <p:sp>
        <p:nvSpPr>
          <p:cNvPr id="13321" name="Oval 4"/>
          <p:cNvSpPr>
            <a:spLocks noChangeAspect="1" noChangeArrowheads="1"/>
          </p:cNvSpPr>
          <p:nvPr/>
        </p:nvSpPr>
        <p:spPr bwMode="auto">
          <a:xfrm>
            <a:off x="6748463" y="4178300"/>
            <a:ext cx="71437" cy="71438"/>
          </a:xfrm>
          <a:prstGeom prst="ellipse">
            <a:avLst/>
          </a:prstGeom>
          <a:solidFill>
            <a:srgbClr val="FF9933"/>
          </a:solidFill>
          <a:ln w="9525">
            <a:noFill/>
            <a:round/>
            <a:headEnd/>
            <a:tailEnd/>
          </a:ln>
        </p:spPr>
        <p:txBody>
          <a:bodyPr wrap="none" lIns="90000" tIns="46800" rIns="90000" bIns="46800" anchor="ctr">
            <a:spAutoFit/>
          </a:bodyPr>
          <a:lstStyle/>
          <a:p>
            <a:pPr eaLnBrk="0" hangingPunct="0"/>
            <a:endParaRPr lang="sv-SE" altLang="zh-CN" b="0"/>
          </a:p>
        </p:txBody>
      </p:sp>
      <p:sp>
        <p:nvSpPr>
          <p:cNvPr id="13322" name="Oval 5"/>
          <p:cNvSpPr>
            <a:spLocks noChangeAspect="1" noChangeArrowheads="1"/>
          </p:cNvSpPr>
          <p:nvPr/>
        </p:nvSpPr>
        <p:spPr bwMode="auto">
          <a:xfrm>
            <a:off x="6746875" y="4033838"/>
            <a:ext cx="71438" cy="71437"/>
          </a:xfrm>
          <a:prstGeom prst="ellipse">
            <a:avLst/>
          </a:prstGeom>
          <a:solidFill>
            <a:srgbClr val="FF9933"/>
          </a:solidFill>
          <a:ln w="9525">
            <a:noFill/>
            <a:round/>
            <a:headEnd/>
            <a:tailEnd/>
          </a:ln>
        </p:spPr>
        <p:txBody>
          <a:bodyPr wrap="none" lIns="90000" tIns="46800" rIns="90000" bIns="46800" anchor="ctr">
            <a:spAutoFit/>
          </a:bodyPr>
          <a:lstStyle/>
          <a:p>
            <a:pPr eaLnBrk="0" hangingPunct="0"/>
            <a:endParaRPr lang="sv-SE" altLang="zh-CN" b="0"/>
          </a:p>
        </p:txBody>
      </p:sp>
      <p:sp>
        <p:nvSpPr>
          <p:cNvPr id="13323" name="Oval 6"/>
          <p:cNvSpPr>
            <a:spLocks noChangeAspect="1" noChangeArrowheads="1"/>
          </p:cNvSpPr>
          <p:nvPr/>
        </p:nvSpPr>
        <p:spPr bwMode="auto">
          <a:xfrm>
            <a:off x="6689725" y="4106863"/>
            <a:ext cx="71438" cy="71437"/>
          </a:xfrm>
          <a:prstGeom prst="ellipse">
            <a:avLst/>
          </a:prstGeom>
          <a:solidFill>
            <a:srgbClr val="FF9933"/>
          </a:solidFill>
          <a:ln w="9525">
            <a:noFill/>
            <a:round/>
            <a:headEnd/>
            <a:tailEnd/>
          </a:ln>
        </p:spPr>
        <p:txBody>
          <a:bodyPr wrap="none" lIns="90000" tIns="46800" rIns="90000" bIns="46800" anchor="ctr">
            <a:spAutoFit/>
          </a:bodyPr>
          <a:lstStyle/>
          <a:p>
            <a:pPr eaLnBrk="0" hangingPunct="0"/>
            <a:endParaRPr lang="sv-SE" altLang="zh-CN" b="0"/>
          </a:p>
        </p:txBody>
      </p:sp>
      <p:sp>
        <p:nvSpPr>
          <p:cNvPr id="13324" name="Oval 7"/>
          <p:cNvSpPr>
            <a:spLocks noChangeAspect="1" noChangeArrowheads="1"/>
          </p:cNvSpPr>
          <p:nvPr/>
        </p:nvSpPr>
        <p:spPr bwMode="auto">
          <a:xfrm>
            <a:off x="6872288" y="4106863"/>
            <a:ext cx="71437" cy="71437"/>
          </a:xfrm>
          <a:prstGeom prst="ellipse">
            <a:avLst/>
          </a:prstGeom>
          <a:solidFill>
            <a:srgbClr val="FF9933"/>
          </a:solidFill>
          <a:ln w="9525">
            <a:noFill/>
            <a:round/>
            <a:headEnd/>
            <a:tailEnd/>
          </a:ln>
        </p:spPr>
        <p:txBody>
          <a:bodyPr wrap="none" lIns="90000" tIns="46800" rIns="90000" bIns="46800" anchor="ctr">
            <a:spAutoFit/>
          </a:bodyPr>
          <a:lstStyle/>
          <a:p>
            <a:pPr eaLnBrk="0" hangingPunct="0"/>
            <a:endParaRPr lang="sv-SE" altLang="zh-CN" b="0"/>
          </a:p>
        </p:txBody>
      </p:sp>
      <p:sp>
        <p:nvSpPr>
          <p:cNvPr id="13325" name="Oval 8"/>
          <p:cNvSpPr>
            <a:spLocks noChangeAspect="1" noChangeArrowheads="1"/>
          </p:cNvSpPr>
          <p:nvPr/>
        </p:nvSpPr>
        <p:spPr bwMode="auto">
          <a:xfrm>
            <a:off x="6819900" y="4033838"/>
            <a:ext cx="71438" cy="71437"/>
          </a:xfrm>
          <a:prstGeom prst="ellipse">
            <a:avLst/>
          </a:prstGeom>
          <a:solidFill>
            <a:srgbClr val="FF9933"/>
          </a:solidFill>
          <a:ln w="9525">
            <a:noFill/>
            <a:round/>
            <a:headEnd/>
            <a:tailEnd/>
          </a:ln>
        </p:spPr>
        <p:txBody>
          <a:bodyPr wrap="none" lIns="90000" tIns="46800" rIns="90000" bIns="46800" anchor="ctr">
            <a:spAutoFit/>
          </a:bodyPr>
          <a:lstStyle/>
          <a:p>
            <a:pPr eaLnBrk="0" hangingPunct="0"/>
            <a:endParaRPr lang="sv-SE" altLang="zh-CN" b="0"/>
          </a:p>
        </p:txBody>
      </p:sp>
      <p:sp>
        <p:nvSpPr>
          <p:cNvPr id="13326" name="Oval 9"/>
          <p:cNvSpPr>
            <a:spLocks noChangeAspect="1" noChangeArrowheads="1"/>
          </p:cNvSpPr>
          <p:nvPr/>
        </p:nvSpPr>
        <p:spPr bwMode="auto">
          <a:xfrm>
            <a:off x="6657975" y="3976688"/>
            <a:ext cx="320675" cy="320675"/>
          </a:xfrm>
          <a:prstGeom prst="ellips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 lIns="90000" tIns="46800" rIns="90000" bIns="46800" anchor="ctr">
            <a:spAutoFit/>
          </a:bodyPr>
          <a:lstStyle/>
          <a:p>
            <a:pPr eaLnBrk="0" hangingPunct="0"/>
            <a:endParaRPr lang="sv-SE" altLang="zh-CN" b="0"/>
          </a:p>
        </p:txBody>
      </p:sp>
      <p:sp>
        <p:nvSpPr>
          <p:cNvPr id="68" name="Text Box 10"/>
          <p:cNvSpPr txBox="1">
            <a:spLocks noChangeArrowheads="1"/>
          </p:cNvSpPr>
          <p:nvPr/>
        </p:nvSpPr>
        <p:spPr bwMode="auto">
          <a:xfrm>
            <a:off x="6764338" y="4159250"/>
            <a:ext cx="1206077" cy="3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pPr eaLnBrk="0" hangingPunct="0"/>
            <a:r>
              <a:rPr lang="zh-CN" altLang="en-US" sz="1800" b="0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重新校对</a:t>
            </a:r>
            <a:endParaRPr lang="zh-CN" altLang="en-GB" sz="1800" b="0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9" name="Oval 11"/>
          <p:cNvSpPr>
            <a:spLocks noChangeAspect="1" noChangeArrowheads="1"/>
          </p:cNvSpPr>
          <p:nvPr/>
        </p:nvSpPr>
        <p:spPr bwMode="auto">
          <a:xfrm>
            <a:off x="6673850" y="4357688"/>
            <a:ext cx="71438" cy="71437"/>
          </a:xfrm>
          <a:prstGeom prst="ellipse">
            <a:avLst/>
          </a:prstGeom>
          <a:solidFill>
            <a:srgbClr val="FF9933"/>
          </a:solidFill>
          <a:ln w="9525">
            <a:noFill/>
            <a:round/>
            <a:headEnd/>
            <a:tailEnd/>
          </a:ln>
        </p:spPr>
        <p:txBody>
          <a:bodyPr wrap="none" lIns="90000" tIns="46800" rIns="90000" bIns="46800" anchor="ctr">
            <a:spAutoFit/>
          </a:bodyPr>
          <a:lstStyle/>
          <a:p>
            <a:pPr eaLnBrk="0" hangingPunct="0"/>
            <a:endParaRPr lang="sv-SE" altLang="zh-CN" b="0"/>
          </a:p>
        </p:txBody>
      </p:sp>
      <p:sp>
        <p:nvSpPr>
          <p:cNvPr id="70" name="Oval 12"/>
          <p:cNvSpPr>
            <a:spLocks noChangeAspect="1" noChangeArrowheads="1"/>
          </p:cNvSpPr>
          <p:nvPr/>
        </p:nvSpPr>
        <p:spPr bwMode="auto">
          <a:xfrm>
            <a:off x="6456363" y="4357688"/>
            <a:ext cx="71437" cy="71437"/>
          </a:xfrm>
          <a:prstGeom prst="ellipse">
            <a:avLst/>
          </a:prstGeom>
          <a:solidFill>
            <a:srgbClr val="FF9933"/>
          </a:solidFill>
          <a:ln w="9525">
            <a:noFill/>
            <a:round/>
            <a:headEnd/>
            <a:tailEnd/>
          </a:ln>
        </p:spPr>
        <p:txBody>
          <a:bodyPr wrap="none" lIns="90000" tIns="46800" rIns="90000" bIns="46800" anchor="ctr">
            <a:spAutoFit/>
          </a:bodyPr>
          <a:lstStyle/>
          <a:p>
            <a:pPr eaLnBrk="0" hangingPunct="0"/>
            <a:endParaRPr lang="sv-SE" altLang="zh-CN" b="0"/>
          </a:p>
        </p:txBody>
      </p:sp>
      <p:sp>
        <p:nvSpPr>
          <p:cNvPr id="71" name="Oval 13"/>
          <p:cNvSpPr>
            <a:spLocks noChangeAspect="1" noChangeArrowheads="1"/>
          </p:cNvSpPr>
          <p:nvPr/>
        </p:nvSpPr>
        <p:spPr bwMode="auto">
          <a:xfrm>
            <a:off x="6530975" y="4429125"/>
            <a:ext cx="71438" cy="71438"/>
          </a:xfrm>
          <a:prstGeom prst="ellipse">
            <a:avLst/>
          </a:prstGeom>
          <a:solidFill>
            <a:srgbClr val="FF9933"/>
          </a:solidFill>
          <a:ln w="9525">
            <a:noFill/>
            <a:round/>
            <a:headEnd/>
            <a:tailEnd/>
          </a:ln>
        </p:spPr>
        <p:txBody>
          <a:bodyPr wrap="none" lIns="90000" tIns="46800" rIns="90000" bIns="46800" anchor="ctr">
            <a:spAutoFit/>
          </a:bodyPr>
          <a:lstStyle/>
          <a:p>
            <a:pPr eaLnBrk="0" hangingPunct="0"/>
            <a:endParaRPr lang="sv-SE" altLang="zh-CN" b="0"/>
          </a:p>
        </p:txBody>
      </p:sp>
      <p:sp>
        <p:nvSpPr>
          <p:cNvPr id="72" name="Oval 14"/>
          <p:cNvSpPr>
            <a:spLocks noChangeAspect="1" noChangeArrowheads="1"/>
          </p:cNvSpPr>
          <p:nvPr/>
        </p:nvSpPr>
        <p:spPr bwMode="auto">
          <a:xfrm>
            <a:off x="6581775" y="4357688"/>
            <a:ext cx="71438" cy="71437"/>
          </a:xfrm>
          <a:prstGeom prst="ellipse">
            <a:avLst/>
          </a:prstGeom>
          <a:solidFill>
            <a:srgbClr val="FF9933"/>
          </a:solidFill>
          <a:ln w="9525">
            <a:noFill/>
            <a:round/>
            <a:headEnd/>
            <a:tailEnd/>
          </a:ln>
        </p:spPr>
        <p:txBody>
          <a:bodyPr wrap="none" lIns="90000" tIns="46800" rIns="90000" bIns="46800" anchor="ctr">
            <a:spAutoFit/>
          </a:bodyPr>
          <a:lstStyle/>
          <a:p>
            <a:pPr eaLnBrk="0" hangingPunct="0"/>
            <a:endParaRPr lang="sv-SE" altLang="zh-CN" b="0"/>
          </a:p>
        </p:txBody>
      </p:sp>
      <p:sp>
        <p:nvSpPr>
          <p:cNvPr id="73" name="Oval 15"/>
          <p:cNvSpPr>
            <a:spLocks noChangeAspect="1" noChangeArrowheads="1"/>
          </p:cNvSpPr>
          <p:nvPr/>
        </p:nvSpPr>
        <p:spPr bwMode="auto">
          <a:xfrm>
            <a:off x="6529388" y="4292600"/>
            <a:ext cx="71437" cy="71438"/>
          </a:xfrm>
          <a:prstGeom prst="ellipse">
            <a:avLst/>
          </a:prstGeom>
          <a:solidFill>
            <a:srgbClr val="FF9933"/>
          </a:solidFill>
          <a:ln w="9525">
            <a:noFill/>
            <a:round/>
            <a:headEnd/>
            <a:tailEnd/>
          </a:ln>
        </p:spPr>
        <p:txBody>
          <a:bodyPr wrap="none" lIns="90000" tIns="46800" rIns="90000" bIns="46800" anchor="ctr">
            <a:spAutoFit/>
          </a:bodyPr>
          <a:lstStyle/>
          <a:p>
            <a:pPr eaLnBrk="0" hangingPunct="0"/>
            <a:endParaRPr lang="sv-SE" altLang="zh-CN" b="0"/>
          </a:p>
        </p:txBody>
      </p:sp>
      <p:sp>
        <p:nvSpPr>
          <p:cNvPr id="74" name="Oval 12"/>
          <p:cNvSpPr>
            <a:spLocks noChangeAspect="1" noChangeArrowheads="1"/>
          </p:cNvSpPr>
          <p:nvPr/>
        </p:nvSpPr>
        <p:spPr bwMode="auto">
          <a:xfrm>
            <a:off x="6608763" y="4214813"/>
            <a:ext cx="71437" cy="71437"/>
          </a:xfrm>
          <a:prstGeom prst="ellipse">
            <a:avLst/>
          </a:prstGeom>
          <a:solidFill>
            <a:srgbClr val="FF9933"/>
          </a:solidFill>
          <a:ln w="9525">
            <a:noFill/>
            <a:round/>
            <a:headEnd/>
            <a:tailEnd/>
          </a:ln>
        </p:spPr>
        <p:txBody>
          <a:bodyPr wrap="none" lIns="90000" tIns="46800" rIns="90000" bIns="46800" anchor="ctr">
            <a:spAutoFit/>
          </a:bodyPr>
          <a:lstStyle/>
          <a:p>
            <a:pPr eaLnBrk="0" hangingPunct="0"/>
            <a:endParaRPr lang="sv-SE" altLang="zh-CN" b="0"/>
          </a:p>
        </p:txBody>
      </p:sp>
      <p:sp>
        <p:nvSpPr>
          <p:cNvPr id="75" name="Oval 13"/>
          <p:cNvSpPr>
            <a:spLocks noChangeAspect="1" noChangeArrowheads="1"/>
          </p:cNvSpPr>
          <p:nvPr/>
        </p:nvSpPr>
        <p:spPr bwMode="auto">
          <a:xfrm>
            <a:off x="6673850" y="4287838"/>
            <a:ext cx="71438" cy="71437"/>
          </a:xfrm>
          <a:prstGeom prst="ellipse">
            <a:avLst/>
          </a:prstGeom>
          <a:solidFill>
            <a:srgbClr val="FF9933"/>
          </a:solidFill>
          <a:ln w="9525">
            <a:noFill/>
            <a:round/>
            <a:headEnd/>
            <a:tailEnd/>
          </a:ln>
        </p:spPr>
        <p:txBody>
          <a:bodyPr wrap="none" lIns="90000" tIns="46800" rIns="90000" bIns="46800" anchor="ctr">
            <a:spAutoFit/>
          </a:bodyPr>
          <a:lstStyle/>
          <a:p>
            <a:pPr eaLnBrk="0" hangingPunct="0"/>
            <a:endParaRPr lang="sv-SE" altLang="zh-CN" b="0"/>
          </a:p>
        </p:txBody>
      </p:sp>
      <p:sp>
        <p:nvSpPr>
          <p:cNvPr id="76" name="Oval 14"/>
          <p:cNvSpPr>
            <a:spLocks noChangeAspect="1" noChangeArrowheads="1"/>
          </p:cNvSpPr>
          <p:nvPr/>
        </p:nvSpPr>
        <p:spPr bwMode="auto">
          <a:xfrm>
            <a:off x="6602413" y="4429125"/>
            <a:ext cx="71437" cy="71438"/>
          </a:xfrm>
          <a:prstGeom prst="ellipse">
            <a:avLst/>
          </a:prstGeom>
          <a:solidFill>
            <a:srgbClr val="FF9933"/>
          </a:solidFill>
          <a:ln w="9525">
            <a:noFill/>
            <a:round/>
            <a:headEnd/>
            <a:tailEnd/>
          </a:ln>
        </p:spPr>
        <p:txBody>
          <a:bodyPr wrap="none" lIns="90000" tIns="46800" rIns="90000" bIns="46800" anchor="ctr">
            <a:spAutoFit/>
          </a:bodyPr>
          <a:lstStyle/>
          <a:p>
            <a:pPr eaLnBrk="0" hangingPunct="0"/>
            <a:endParaRPr lang="sv-SE" altLang="zh-CN" b="0"/>
          </a:p>
        </p:txBody>
      </p:sp>
      <p:sp>
        <p:nvSpPr>
          <p:cNvPr id="77" name="AutoShape 16"/>
          <p:cNvSpPr>
            <a:spLocks noChangeArrowheads="1"/>
          </p:cNvSpPr>
          <p:nvPr/>
        </p:nvSpPr>
        <p:spPr bwMode="auto">
          <a:xfrm rot="-2886885">
            <a:off x="6473825" y="4208463"/>
            <a:ext cx="403225" cy="180975"/>
          </a:xfrm>
          <a:prstGeom prst="leftRightArrow">
            <a:avLst>
              <a:gd name="adj1" fmla="val 50000"/>
              <a:gd name="adj2" fmla="val 44561"/>
            </a:avLst>
          </a:prstGeom>
          <a:solidFill>
            <a:schemeClr val="bg2"/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lIns="90000" tIns="46800" rIns="90000" bIns="46800" anchor="ctr">
            <a:spAutoFit/>
          </a:bodyPr>
          <a:lstStyle/>
          <a:p>
            <a:pPr eaLnBrk="0" hangingPunct="0"/>
            <a:endParaRPr lang="sv-SE" altLang="zh-CN" b="0"/>
          </a:p>
        </p:txBody>
      </p:sp>
      <p:pic>
        <p:nvPicPr>
          <p:cNvPr id="13337" name="Bildobjekt 80" descr="thermometer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459788" y="1773238"/>
            <a:ext cx="314325" cy="136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9" name="Rektangel 78"/>
          <p:cNvSpPr>
            <a:spLocks noChangeArrowheads="1"/>
          </p:cNvSpPr>
          <p:nvPr/>
        </p:nvSpPr>
        <p:spPr bwMode="auto">
          <a:xfrm>
            <a:off x="8582025" y="2298700"/>
            <a:ext cx="76200" cy="576263"/>
          </a:xfrm>
          <a:prstGeom prst="rect">
            <a:avLst/>
          </a:prstGeom>
          <a:solidFill>
            <a:srgbClr val="FF0000"/>
          </a:solidFill>
          <a:ln w="9525" algn="ctr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eaLnBrk="0" hangingPunct="0"/>
            <a:endParaRPr lang="sv-SE" altLang="zh-CN" b="0"/>
          </a:p>
        </p:txBody>
      </p:sp>
    </p:spTree>
    <p:extLst>
      <p:ext uri="{BB962C8B-B14F-4D97-AF65-F5344CB8AC3E}">
        <p14:creationId xmlns:p14="http://schemas.microsoft.com/office/powerpoint/2010/main" val="66351656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5000" fill="hold"/>
                                        <p:tgtEl>
                                          <p:spTgt spid="79"/>
                                        </p:tgtEl>
                                      </p:cBhvr>
                                      <p:by x="100000" y="17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5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5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100"/>
                            </p:stCondLst>
                            <p:childTnLst>
                              <p:par>
                                <p:cTn id="28" presetID="10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grpId="1" nodeType="withEffect">
                                  <p:stCondLst>
                                    <p:cond delay="2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200"/>
                            </p:stCondLst>
                            <p:childTnLst>
                              <p:par>
                                <p:cTn id="35" presetID="56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99 0.00973 L 0.01042 -0.01481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00" y="-1200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2378 -0.03148 " pathEditMode="relative" ptsTypes="AA">
                                      <p:cBhvr>
                                        <p:cTn id="38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25 -0.01459 L 0.02604 -0.04584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00" y="-1600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3159 -0.04213 " pathEditMode="relative" ptsTypes="AA">
                                      <p:cBhvr>
                                        <p:cTn id="42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4.07407E-6 L 0.01754 -0.02524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00" y="-1300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1.48148E-6 L 0.02622 -0.03658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00" y="-1800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158 -0.02106 " pathEditMode="relative" ptsTypes="AA">
                                      <p:cBhvr>
                                        <p:cTn id="48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9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2361 -0.03148 " pathEditMode="relative" ptsTypes="AA">
                                      <p:cBhvr>
                                        <p:cTn id="50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8" grpId="1"/>
      <p:bldP spid="69" grpId="0" animBg="1"/>
      <p:bldP spid="69" grpId="1" animBg="1"/>
      <p:bldP spid="70" grpId="0" animBg="1"/>
      <p:bldP spid="70" grpId="1" animBg="1"/>
      <p:bldP spid="71" grpId="0" animBg="1"/>
      <p:bldP spid="71" grpId="1" animBg="1"/>
      <p:bldP spid="72" grpId="0" animBg="1"/>
      <p:bldP spid="72" grpId="1" animBg="1"/>
      <p:bldP spid="73" grpId="0" animBg="1"/>
      <p:bldP spid="73" grpId="1" animBg="1"/>
      <p:bldP spid="74" grpId="0" animBg="1"/>
      <p:bldP spid="74" grpId="1" animBg="1"/>
      <p:bldP spid="75" grpId="0" animBg="1"/>
      <p:bldP spid="75" grpId="1" animBg="1"/>
      <p:bldP spid="76" grpId="0" animBg="1"/>
      <p:bldP spid="76" grpId="1" animBg="1"/>
      <p:bldP spid="77" grpId="0" animBg="1"/>
      <p:bldP spid="77" grpId="1" animBg="1"/>
      <p:bldP spid="7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zh-CN" dirty="0">
              <a:hlinkClick r:id="rId2" action="ppaction://hlinkfile"/>
            </a:endParaRPr>
          </a:p>
          <a:p>
            <a:r>
              <a:rPr lang="zh-CN" altLang="en-US" dirty="0">
                <a:hlinkClick r:id="rId2" action="ppaction://hlinkfile"/>
              </a:rPr>
              <a:t>演示视频</a:t>
            </a:r>
            <a:r>
              <a:rPr lang="en-US" altLang="zh-CN" dirty="0">
                <a:hlinkClick r:id="rId2" action="ppaction://hlinkfile"/>
              </a:rPr>
              <a:t>\CMM</a:t>
            </a:r>
            <a:r>
              <a:rPr lang="zh-CN" altLang="en-US" dirty="0">
                <a:hlinkClick r:id="rId2" action="ppaction://hlinkfile"/>
              </a:rPr>
              <a:t>比对过程的演示视频</a:t>
            </a:r>
            <a:r>
              <a:rPr lang="en-US" altLang="zh-CN" dirty="0">
                <a:hlinkClick r:id="rId2" action="ppaction://hlinkfile"/>
              </a:rPr>
              <a:t>.</a:t>
            </a:r>
            <a:r>
              <a:rPr lang="en-US" altLang="zh-CN" dirty="0" err="1">
                <a:hlinkClick r:id="rId2" action="ppaction://hlinkfile"/>
              </a:rPr>
              <a:t>wmv</a:t>
            </a:r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  <a:p>
            <a:r>
              <a:rPr lang="zh-CN" altLang="en-US" dirty="0">
                <a:hlinkClick r:id="rId3" action="ppaction://hlinkfile"/>
              </a:rPr>
              <a:t>演示视频</a:t>
            </a:r>
            <a:r>
              <a:rPr lang="en-US" altLang="zh-CN" dirty="0">
                <a:hlinkClick r:id="rId3" action="ppaction://hlinkfile"/>
              </a:rPr>
              <a:t>\</a:t>
            </a:r>
            <a:r>
              <a:rPr lang="zh-CN" altLang="en-US" dirty="0">
                <a:hlinkClick r:id="rId3" action="ppaction://hlinkfile"/>
              </a:rPr>
              <a:t>应对温度变化的演示视频</a:t>
            </a:r>
            <a:r>
              <a:rPr lang="en-US" altLang="zh-CN" dirty="0">
                <a:hlinkClick r:id="rId3" action="ppaction://hlinkfile"/>
              </a:rPr>
              <a:t>.</a:t>
            </a:r>
            <a:r>
              <a:rPr lang="en-US" altLang="zh-CN" dirty="0" err="1">
                <a:hlinkClick r:id="rId3" action="ppaction://hlinkfile"/>
              </a:rPr>
              <a:t>wmv</a:t>
            </a:r>
            <a:endParaRPr lang="zh-CN" altLang="en-US" dirty="0"/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比对仪测量原理演示视频</a:t>
            </a:r>
          </a:p>
        </p:txBody>
      </p:sp>
    </p:spTree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Platshållare för bildnummer 4"/>
          <p:cNvSpPr txBox="1">
            <a:spLocks noGrp="1"/>
          </p:cNvSpPr>
          <p:nvPr/>
        </p:nvSpPr>
        <p:spPr bwMode="auto">
          <a:xfrm>
            <a:off x="39688" y="6553200"/>
            <a:ext cx="795337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ctr" eaLnBrk="0" hangingPunct="0"/>
            <a:endParaRPr lang="en-US" altLang="zh-CN" sz="1100" b="0" dirty="0"/>
          </a:p>
        </p:txBody>
      </p:sp>
      <p:sp>
        <p:nvSpPr>
          <p:cNvPr id="1434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zh-CN" dirty="0">
                <a:solidFill>
                  <a:schemeClr val="accent1"/>
                </a:solidFill>
              </a:rPr>
              <a:t> </a:t>
            </a:r>
            <a:r>
              <a:rPr lang="en-US" altLang="zh-CN" dirty="0">
                <a:solidFill>
                  <a:schemeClr val="accent1"/>
                </a:solidFill>
              </a:rPr>
              <a:t>Any question </a:t>
            </a:r>
            <a:endParaRPr lang="en-GB" altLang="zh-CN" dirty="0"/>
          </a:p>
        </p:txBody>
      </p:sp>
      <p:sp>
        <p:nvSpPr>
          <p:cNvPr id="14344" name="Text Box 9"/>
          <p:cNvSpPr txBox="1">
            <a:spLocks noChangeArrowheads="1"/>
          </p:cNvSpPr>
          <p:nvPr/>
        </p:nvSpPr>
        <p:spPr bwMode="auto">
          <a:xfrm>
            <a:off x="2750343" y="2091842"/>
            <a:ext cx="3624263" cy="10178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000" tIns="46800" rIns="90000" bIns="46800">
            <a:spAutoFit/>
          </a:bodyPr>
          <a:lstStyle/>
          <a:p>
            <a:pPr eaLnBrk="0" hangingPunct="0">
              <a:buNone/>
            </a:pPr>
            <a:r>
              <a:rPr lang="en-US" altLang="zh-CN" sz="3600" dirty="0">
                <a:latin typeface="微软雅黑" pitchFamily="34" charset="-122"/>
                <a:ea typeface="微软雅黑" pitchFamily="34" charset="-122"/>
              </a:rPr>
              <a:t>Any question ?</a:t>
            </a:r>
            <a:endParaRPr lang="zh-CN" altLang="en-GB" dirty="0">
              <a:latin typeface="微软雅黑" pitchFamily="34" charset="-122"/>
              <a:ea typeface="微软雅黑" pitchFamily="34" charset="-122"/>
            </a:endParaRPr>
          </a:p>
          <a:p>
            <a:pPr eaLnBrk="0" hangingPunct="0"/>
            <a:endParaRPr lang="en-GB" altLang="zh-CN" dirty="0"/>
          </a:p>
        </p:txBody>
      </p:sp>
      <p:pic>
        <p:nvPicPr>
          <p:cNvPr id="14345" name="Picture 10" descr="C:\Documents and Settings\kj126589\Desktop\kj\Mari\Edited\tt22main_edited_smal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413" y="3284538"/>
            <a:ext cx="3938587" cy="295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968048555"/>
      </p:ext>
    </p:extLst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sz="2400" dirty="0"/>
          </a:p>
          <a:p>
            <a:r>
              <a:rPr lang="en-US" sz="2400" dirty="0" err="1"/>
              <a:t>Equator比对仪的</a:t>
            </a:r>
            <a:r>
              <a:rPr lang="zh-CN" altLang="en-US" sz="2400" dirty="0"/>
              <a:t>测量</a:t>
            </a:r>
            <a:r>
              <a:rPr lang="en-US" sz="2400" dirty="0" err="1"/>
              <a:t>结果直接</a:t>
            </a:r>
            <a:r>
              <a:rPr lang="en-US" altLang="zh-CN" sz="2400" dirty="0" err="1"/>
              <a:t>反馈</a:t>
            </a:r>
            <a:r>
              <a:rPr lang="zh-CN" altLang="en-US" sz="2400" dirty="0"/>
              <a:t>给机床</a:t>
            </a:r>
            <a:r>
              <a:rPr lang="en-US" sz="2400" dirty="0" err="1"/>
              <a:t>应用于刀补</a:t>
            </a:r>
            <a:endParaRPr lang="zh-CN" sz="24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过程控制</a:t>
            </a:r>
            <a:endParaRPr lang="zh-CN" altLang="en-US" dirty="0"/>
          </a:p>
        </p:txBody>
      </p:sp>
      <p:pic>
        <p:nvPicPr>
          <p:cNvPr id="6" name="Picture 5" descr="Generic VMC.jpg"/>
          <p:cNvPicPr>
            <a:picLocks noChangeAspect="1"/>
          </p:cNvPicPr>
          <p:nvPr/>
        </p:nvPicPr>
        <p:blipFill>
          <a:blip r:embed="rId3" cstate="print"/>
          <a:srcRect l="4889" b="5818"/>
          <a:stretch>
            <a:fillRect/>
          </a:stretch>
        </p:blipFill>
        <p:spPr>
          <a:xfrm>
            <a:off x="971600" y="4083496"/>
            <a:ext cx="2801888" cy="2774504"/>
          </a:xfrm>
          <a:prstGeom prst="rect">
            <a:avLst/>
          </a:prstGeom>
        </p:spPr>
      </p:pic>
      <p:pic>
        <p:nvPicPr>
          <p:cNvPr id="8" name="Picture 12" descr="\\Oldham\transfer\From_Nathan_F\Equator photographs_edited\smaller\tt22main_edited_small_a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3824"/>
          <a:stretch>
            <a:fillRect/>
          </a:stretch>
        </p:blipFill>
        <p:spPr bwMode="auto">
          <a:xfrm>
            <a:off x="6084168" y="4077072"/>
            <a:ext cx="2387769" cy="270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6" name="Straight Connector 47"/>
          <p:cNvCxnSpPr>
            <a:cxnSpLocks noChangeShapeType="1"/>
          </p:cNvCxnSpPr>
          <p:nvPr/>
        </p:nvCxnSpPr>
        <p:spPr bwMode="auto">
          <a:xfrm rot="5400000" flipH="1" flipV="1">
            <a:off x="7056278" y="4401109"/>
            <a:ext cx="1944215" cy="0"/>
          </a:xfrm>
          <a:prstGeom prst="line">
            <a:avLst/>
          </a:prstGeom>
          <a:noFill/>
          <a:ln w="63500" algn="ctr">
            <a:solidFill>
              <a:srgbClr val="000000"/>
            </a:solidFill>
            <a:prstDash val="sysDash"/>
            <a:round/>
            <a:headEnd/>
            <a:tailEnd/>
          </a:ln>
        </p:spPr>
      </p:cxnSp>
      <p:cxnSp>
        <p:nvCxnSpPr>
          <p:cNvPr id="17" name="Straight Connector 49"/>
          <p:cNvCxnSpPr>
            <a:cxnSpLocks noChangeShapeType="1"/>
          </p:cNvCxnSpPr>
          <p:nvPr/>
        </p:nvCxnSpPr>
        <p:spPr bwMode="auto">
          <a:xfrm flipV="1">
            <a:off x="5816555" y="3429000"/>
            <a:ext cx="2211829" cy="6"/>
          </a:xfrm>
          <a:prstGeom prst="line">
            <a:avLst/>
          </a:prstGeom>
          <a:noFill/>
          <a:ln w="63500" algn="ctr">
            <a:solidFill>
              <a:srgbClr val="000000"/>
            </a:solidFill>
            <a:prstDash val="sysDash"/>
            <a:round/>
            <a:headEnd type="triangle"/>
            <a:tailEnd/>
          </a:ln>
        </p:spPr>
      </p:cxnSp>
      <p:cxnSp>
        <p:nvCxnSpPr>
          <p:cNvPr id="18" name="Straight Connector 51"/>
          <p:cNvCxnSpPr>
            <a:cxnSpLocks noChangeShapeType="1"/>
          </p:cNvCxnSpPr>
          <p:nvPr/>
        </p:nvCxnSpPr>
        <p:spPr bwMode="auto">
          <a:xfrm rot="5400000" flipH="1" flipV="1">
            <a:off x="1656023" y="3897054"/>
            <a:ext cx="936105" cy="0"/>
          </a:xfrm>
          <a:prstGeom prst="line">
            <a:avLst/>
          </a:prstGeom>
          <a:noFill/>
          <a:ln w="63500" algn="ctr">
            <a:solidFill>
              <a:srgbClr val="000000"/>
            </a:solidFill>
            <a:prstDash val="sysDash"/>
            <a:round/>
            <a:headEnd type="triangle" w="med" len="med"/>
            <a:tailEnd/>
          </a:ln>
        </p:spPr>
      </p:cxnSp>
      <p:sp>
        <p:nvSpPr>
          <p:cNvPr id="19" name="Freeform 55"/>
          <p:cNvSpPr>
            <a:spLocks/>
          </p:cNvSpPr>
          <p:nvPr/>
        </p:nvSpPr>
        <p:spPr bwMode="auto">
          <a:xfrm>
            <a:off x="7596336" y="6119813"/>
            <a:ext cx="333375" cy="207962"/>
          </a:xfrm>
          <a:custGeom>
            <a:avLst/>
            <a:gdLst>
              <a:gd name="T0" fmla="*/ 333375 w 333375"/>
              <a:gd name="T1" fmla="*/ 0 h 207962"/>
              <a:gd name="T2" fmla="*/ 133350 w 333375"/>
              <a:gd name="T3" fmla="*/ 200025 h 207962"/>
              <a:gd name="T4" fmla="*/ 0 w 333375"/>
              <a:gd name="T5" fmla="*/ 47625 h 207962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333375" h="207962">
                <a:moveTo>
                  <a:pt x="333375" y="0"/>
                </a:moveTo>
                <a:cubicBezTo>
                  <a:pt x="261143" y="96044"/>
                  <a:pt x="188912" y="192088"/>
                  <a:pt x="133350" y="200025"/>
                </a:cubicBezTo>
                <a:cubicBezTo>
                  <a:pt x="77788" y="207962"/>
                  <a:pt x="38894" y="127793"/>
                  <a:pt x="0" y="47625"/>
                </a:cubicBezTo>
              </a:path>
            </a:pathLst>
          </a:custGeom>
          <a:noFill/>
          <a:ln w="38100" cap="flat" cmpd="sng" algn="ctr">
            <a:solidFill>
              <a:srgbClr val="080808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0000" tIns="46800" rIns="90000" bIns="46800">
            <a:spAutoFit/>
          </a:bodyPr>
          <a:lstStyle/>
          <a:p>
            <a:endParaRPr lang="en-GB"/>
          </a:p>
        </p:txBody>
      </p:sp>
      <p:cxnSp>
        <p:nvCxnSpPr>
          <p:cNvPr id="21" name="Straight Connector 49"/>
          <p:cNvCxnSpPr>
            <a:cxnSpLocks noChangeShapeType="1"/>
          </p:cNvCxnSpPr>
          <p:nvPr/>
        </p:nvCxnSpPr>
        <p:spPr bwMode="auto">
          <a:xfrm>
            <a:off x="2123728" y="3429000"/>
            <a:ext cx="3600400" cy="1"/>
          </a:xfrm>
          <a:prstGeom prst="line">
            <a:avLst/>
          </a:prstGeom>
          <a:noFill/>
          <a:ln w="63500" algn="ctr">
            <a:solidFill>
              <a:srgbClr val="000000"/>
            </a:solidFill>
            <a:prstDash val="sysDash"/>
            <a:round/>
            <a:headEnd/>
            <a:tailEnd/>
          </a:ln>
        </p:spPr>
      </p:cxnSp>
      <p:sp>
        <p:nvSpPr>
          <p:cNvPr id="23" name="TextBox 22"/>
          <p:cNvSpPr txBox="1"/>
          <p:nvPr/>
        </p:nvSpPr>
        <p:spPr>
          <a:xfrm>
            <a:off x="1979712" y="2956882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刀补</a:t>
            </a:r>
          </a:p>
        </p:txBody>
      </p:sp>
      <p:sp>
        <p:nvSpPr>
          <p:cNvPr id="35" name="TextBox 34"/>
          <p:cNvSpPr txBox="1"/>
          <p:nvPr/>
        </p:nvSpPr>
        <p:spPr bwMode="auto">
          <a:xfrm>
            <a:off x="6372200" y="2956882"/>
            <a:ext cx="144016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zh-CN" altLang="en-US" b="1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测量结果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  <a:p>
            <a:r>
              <a:rPr lang="en-US" sz="2400" dirty="0" err="1"/>
              <a:t>在工件超出公差范围之前控制制造过程</a:t>
            </a:r>
            <a:r>
              <a:rPr lang="en-US" sz="2400" dirty="0"/>
              <a:t>。</a:t>
            </a:r>
          </a:p>
          <a:p>
            <a:endParaRPr lang="zh-CN" dirty="0"/>
          </a:p>
          <a:p>
            <a:endParaRPr lang="zh-CN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过程控制</a:t>
            </a:r>
            <a:endParaRPr lang="zh-CN" alt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42950" y="3071810"/>
            <a:ext cx="7658100" cy="2771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546374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RPM</a:t>
            </a:r>
            <a:r>
              <a:rPr lang="zh-CN" altLang="en-US" dirty="0"/>
              <a:t>演示视频</a:t>
            </a:r>
          </a:p>
        </p:txBody>
      </p:sp>
      <p:sp>
        <p:nvSpPr>
          <p:cNvPr id="5" name="内容占位符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>
                <a:hlinkClick r:id="rId2" action="ppaction://hlinkfile"/>
              </a:rPr>
              <a:t>演示视频</a:t>
            </a:r>
            <a:r>
              <a:rPr lang="en-US" altLang="zh-CN" dirty="0">
                <a:hlinkClick r:id="rId2" action="ppaction://hlinkfile"/>
              </a:rPr>
              <a:t>\</a:t>
            </a:r>
            <a:r>
              <a:rPr lang="en-US" altLang="zh-CN" dirty="0" err="1">
                <a:hlinkClick r:id="rId2" action="ppaction://hlinkfile"/>
              </a:rPr>
              <a:t>Process_Monitor</a:t>
            </a:r>
            <a:r>
              <a:rPr lang="zh-CN" altLang="en-US" dirty="0">
                <a:hlinkClick r:id="rId2" action="ppaction://hlinkfile"/>
              </a:rPr>
              <a:t>演示视频</a:t>
            </a:r>
            <a:r>
              <a:rPr lang="en-US" altLang="zh-CN" dirty="0">
                <a:hlinkClick r:id="rId2" action="ppaction://hlinkfile"/>
              </a:rPr>
              <a:t>.mp4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526998792"/>
      </p:ext>
    </p:extLst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b="1" dirty="0" err="1"/>
              <a:t>将Equator比对仪连接到自动化单元，可实现</a:t>
            </a:r>
            <a:r>
              <a:rPr lang="en-US" sz="2400" b="1" dirty="0"/>
              <a:t>... </a:t>
            </a:r>
          </a:p>
          <a:p>
            <a:pPr>
              <a:buNone/>
            </a:pPr>
            <a:r>
              <a:rPr lang="en-US" sz="2400" b="1" dirty="0"/>
              <a:t>		</a:t>
            </a:r>
            <a:r>
              <a:rPr lang="en-US" sz="2400" b="1" dirty="0" err="1"/>
              <a:t>工件装载</a:t>
            </a:r>
            <a:endParaRPr lang="en-US" sz="2400" b="1" dirty="0"/>
          </a:p>
          <a:p>
            <a:pPr>
              <a:buNone/>
            </a:pPr>
            <a:r>
              <a:rPr lang="en-US" sz="2400" b="1" dirty="0"/>
              <a:t>		</a:t>
            </a:r>
            <a:r>
              <a:rPr lang="en-US" sz="2400" b="1" dirty="0" err="1"/>
              <a:t>工件卸载</a:t>
            </a:r>
            <a:endParaRPr lang="en-US" sz="2400" b="1" dirty="0"/>
          </a:p>
          <a:p>
            <a:pPr>
              <a:buNone/>
            </a:pPr>
            <a:r>
              <a:rPr lang="en-US" sz="2400" b="1" dirty="0"/>
              <a:t>		</a:t>
            </a:r>
            <a:r>
              <a:rPr lang="en-US" sz="2400" b="1" dirty="0" err="1"/>
              <a:t>工件分拣</a:t>
            </a:r>
            <a:endParaRPr lang="zh-CN" sz="2400" b="1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自动化</a:t>
            </a:r>
            <a:endParaRPr lang="zh-CN" altLang="en-US" dirty="0"/>
          </a:p>
        </p:txBody>
      </p:sp>
      <p:pic>
        <p:nvPicPr>
          <p:cNvPr id="6" name="Picture 5" descr="Generic VMC.jpg"/>
          <p:cNvPicPr>
            <a:picLocks noChangeAspect="1"/>
          </p:cNvPicPr>
          <p:nvPr/>
        </p:nvPicPr>
        <p:blipFill>
          <a:blip r:embed="rId3" cstate="print"/>
          <a:srcRect l="4889" b="5818"/>
          <a:stretch>
            <a:fillRect/>
          </a:stretch>
        </p:blipFill>
        <p:spPr>
          <a:xfrm>
            <a:off x="971600" y="4016618"/>
            <a:ext cx="2801888" cy="2774504"/>
          </a:xfrm>
          <a:prstGeom prst="rect">
            <a:avLst/>
          </a:prstGeom>
        </p:spPr>
      </p:pic>
      <p:pic>
        <p:nvPicPr>
          <p:cNvPr id="7" name="Picture 2" descr="\\Worcester\advanced systems\5504\Project Team Member Files - (RED)\Marketing\Equator prod pix\accessories\machine IO 150x15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1638" y="4005064"/>
            <a:ext cx="1152525" cy="1150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2" descr="\\Oldham\transfer\From_Nathan_F\Equator photographs_edited\smaller\tt22main_edited_small_a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3824"/>
          <a:stretch>
            <a:fillRect/>
          </a:stretch>
        </p:blipFill>
        <p:spPr bwMode="auto">
          <a:xfrm>
            <a:off x="6084168" y="4010194"/>
            <a:ext cx="2387769" cy="270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5" name="Group 19"/>
          <p:cNvGrpSpPr>
            <a:grpSpLocks/>
          </p:cNvGrpSpPr>
          <p:nvPr/>
        </p:nvGrpSpPr>
        <p:grpSpPr bwMode="auto">
          <a:xfrm>
            <a:off x="4140200" y="5362386"/>
            <a:ext cx="1295400" cy="1296988"/>
            <a:chOff x="3923928" y="5157192"/>
            <a:chExt cx="648072" cy="648072"/>
          </a:xfrm>
        </p:grpSpPr>
        <p:pic>
          <p:nvPicPr>
            <p:cNvPr id="10" name="Platshållare för innehåll 32" descr="factory-layout_CMM.jpg"/>
            <p:cNvPicPr>
              <a:picLocks noChangeAspect="1"/>
            </p:cNvPicPr>
            <p:nvPr/>
          </p:nvPicPr>
          <p:blipFill>
            <a:blip r:embed="rId6" cstate="print"/>
            <a:srcRect l="72417" t="17615" r="19409" b="67970"/>
            <a:stretch>
              <a:fillRect/>
            </a:stretch>
          </p:blipFill>
          <p:spPr bwMode="auto">
            <a:xfrm>
              <a:off x="3923928" y="5157192"/>
              <a:ext cx="576064" cy="6480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1" name="Rectangle 18"/>
            <p:cNvSpPr>
              <a:spLocks noChangeArrowheads="1"/>
            </p:cNvSpPr>
            <p:nvPr/>
          </p:nvSpPr>
          <p:spPr bwMode="auto">
            <a:xfrm>
              <a:off x="4355976" y="5445224"/>
              <a:ext cx="216024" cy="288032"/>
            </a:xfrm>
            <a:prstGeom prst="rect">
              <a:avLst/>
            </a:prstGeom>
            <a:solidFill>
              <a:schemeClr val="bg1"/>
            </a:solidFill>
            <a:ln w="9525" algn="ctr">
              <a:noFill/>
              <a:round/>
              <a:headEnd/>
              <a:tailEnd/>
            </a:ln>
          </p:spPr>
          <p:txBody>
            <a:bodyPr lIns="90000" tIns="46800" rIns="90000" bIns="46800">
              <a:spAutoFit/>
            </a:bodyPr>
            <a:lstStyle/>
            <a:p>
              <a:endParaRPr lang="en-US" b="0"/>
            </a:p>
          </p:txBody>
        </p:sp>
      </p:grpSp>
      <p:cxnSp>
        <p:nvCxnSpPr>
          <p:cNvPr id="12" name="Straight Arrow Connector 21"/>
          <p:cNvCxnSpPr>
            <a:cxnSpLocks noChangeShapeType="1"/>
          </p:cNvCxnSpPr>
          <p:nvPr/>
        </p:nvCxnSpPr>
        <p:spPr bwMode="auto">
          <a:xfrm>
            <a:off x="3708400" y="6313285"/>
            <a:ext cx="647700" cy="1587"/>
          </a:xfrm>
          <a:prstGeom prst="straightConnector1">
            <a:avLst/>
          </a:prstGeom>
          <a:noFill/>
          <a:ln w="101600" algn="ctr">
            <a:solidFill>
              <a:schemeClr val="accent1"/>
            </a:solidFill>
            <a:round/>
            <a:headEnd/>
            <a:tailEnd type="triangle" w="med" len="med"/>
          </a:ln>
        </p:spPr>
      </p:cxnSp>
      <p:cxnSp>
        <p:nvCxnSpPr>
          <p:cNvPr id="13" name="Straight Arrow Connector 23"/>
          <p:cNvCxnSpPr>
            <a:cxnSpLocks noChangeShapeType="1"/>
          </p:cNvCxnSpPr>
          <p:nvPr/>
        </p:nvCxnSpPr>
        <p:spPr bwMode="auto">
          <a:xfrm>
            <a:off x="5292725" y="6313285"/>
            <a:ext cx="647700" cy="1587"/>
          </a:xfrm>
          <a:prstGeom prst="straightConnector1">
            <a:avLst/>
          </a:prstGeom>
          <a:noFill/>
          <a:ln w="101600" algn="ctr">
            <a:solidFill>
              <a:schemeClr val="accent1"/>
            </a:solidFill>
            <a:round/>
            <a:headEnd/>
            <a:tailEnd type="triangle" w="med" len="med"/>
          </a:ln>
        </p:spPr>
      </p:cxnSp>
      <p:cxnSp>
        <p:nvCxnSpPr>
          <p:cNvPr id="14" name="Straight Arrow Connector 13"/>
          <p:cNvCxnSpPr/>
          <p:nvPr/>
        </p:nvCxnSpPr>
        <p:spPr bwMode="auto">
          <a:xfrm rot="5400000">
            <a:off x="4391819" y="5480248"/>
            <a:ext cx="647700" cy="1588"/>
          </a:xfrm>
          <a:prstGeom prst="straightConnector1">
            <a:avLst/>
          </a:prstGeom>
          <a:noFill/>
          <a:ln w="63500" cap="flat" cmpd="sng" algn="ctr">
            <a:solidFill>
              <a:schemeClr val="tx1">
                <a:lumMod val="50000"/>
              </a:schemeClr>
            </a:solidFill>
            <a:prstDash val="solid"/>
            <a:round/>
            <a:headEnd type="triangle" w="med" len="med"/>
            <a:tailEnd type="triangle"/>
          </a:ln>
          <a:effectLst/>
        </p:spPr>
      </p:cxnSp>
      <p:sp>
        <p:nvSpPr>
          <p:cNvPr id="15" name="Freeform 36"/>
          <p:cNvSpPr>
            <a:spLocks/>
          </p:cNvSpPr>
          <p:nvPr/>
        </p:nvSpPr>
        <p:spPr bwMode="auto">
          <a:xfrm>
            <a:off x="5210175" y="4638675"/>
            <a:ext cx="923925" cy="1490663"/>
          </a:xfrm>
          <a:custGeom>
            <a:avLst/>
            <a:gdLst>
              <a:gd name="T0" fmla="*/ 0 w 923925"/>
              <a:gd name="T1" fmla="*/ 4762 h 1490662"/>
              <a:gd name="T2" fmla="*/ 361950 w 923925"/>
              <a:gd name="T3" fmla="*/ 61912 h 1490662"/>
              <a:gd name="T4" fmla="*/ 523875 w 923925"/>
              <a:gd name="T5" fmla="*/ 376237 h 1490662"/>
              <a:gd name="T6" fmla="*/ 571500 w 923925"/>
              <a:gd name="T7" fmla="*/ 1252537 h 1490662"/>
              <a:gd name="T8" fmla="*/ 923925 w 923925"/>
              <a:gd name="T9" fmla="*/ 1490662 h 149066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923925" h="1490662">
                <a:moveTo>
                  <a:pt x="0" y="4762"/>
                </a:moveTo>
                <a:cubicBezTo>
                  <a:pt x="137319" y="2381"/>
                  <a:pt x="274638" y="0"/>
                  <a:pt x="361950" y="61912"/>
                </a:cubicBezTo>
                <a:cubicBezTo>
                  <a:pt x="449262" y="123824"/>
                  <a:pt x="488950" y="177800"/>
                  <a:pt x="523875" y="376237"/>
                </a:cubicBezTo>
                <a:cubicBezTo>
                  <a:pt x="558800" y="574674"/>
                  <a:pt x="504825" y="1066800"/>
                  <a:pt x="571500" y="1252537"/>
                </a:cubicBezTo>
                <a:cubicBezTo>
                  <a:pt x="638175" y="1438274"/>
                  <a:pt x="781050" y="1464468"/>
                  <a:pt x="923925" y="1490662"/>
                </a:cubicBezTo>
              </a:path>
            </a:pathLst>
          </a:custGeom>
          <a:noFill/>
          <a:ln w="38100" cap="flat" cmpd="sng" algn="ctr">
            <a:solidFill>
              <a:srgbClr val="080808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0000" tIns="46800" rIns="90000" bIns="46800">
            <a:spAutoFit/>
          </a:bodyPr>
          <a:lstStyle/>
          <a:p>
            <a:endParaRPr lang="en-GB"/>
          </a:p>
        </p:txBody>
      </p:sp>
      <p:sp>
        <p:nvSpPr>
          <p:cNvPr id="19" name="Freeform 55"/>
          <p:cNvSpPr>
            <a:spLocks/>
          </p:cNvSpPr>
          <p:nvPr/>
        </p:nvSpPr>
        <p:spPr bwMode="auto">
          <a:xfrm>
            <a:off x="7596336" y="6119813"/>
            <a:ext cx="333375" cy="207962"/>
          </a:xfrm>
          <a:custGeom>
            <a:avLst/>
            <a:gdLst>
              <a:gd name="T0" fmla="*/ 333375 w 333375"/>
              <a:gd name="T1" fmla="*/ 0 h 207962"/>
              <a:gd name="T2" fmla="*/ 133350 w 333375"/>
              <a:gd name="T3" fmla="*/ 200025 h 207962"/>
              <a:gd name="T4" fmla="*/ 0 w 333375"/>
              <a:gd name="T5" fmla="*/ 47625 h 207962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333375" h="207962">
                <a:moveTo>
                  <a:pt x="333375" y="0"/>
                </a:moveTo>
                <a:cubicBezTo>
                  <a:pt x="261143" y="96044"/>
                  <a:pt x="188912" y="192088"/>
                  <a:pt x="133350" y="200025"/>
                </a:cubicBezTo>
                <a:cubicBezTo>
                  <a:pt x="77788" y="207962"/>
                  <a:pt x="38894" y="127793"/>
                  <a:pt x="0" y="47625"/>
                </a:cubicBezTo>
              </a:path>
            </a:pathLst>
          </a:custGeom>
          <a:noFill/>
          <a:ln w="38100" cap="flat" cmpd="sng" algn="ctr">
            <a:solidFill>
              <a:srgbClr val="080808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0000" tIns="46800" rIns="90000" bIns="46800">
            <a:spAutoFit/>
          </a:bodyPr>
          <a:lstStyle/>
          <a:p>
            <a:endParaRPr lang="en-GB"/>
          </a:p>
        </p:txBody>
      </p:sp>
      <p:sp>
        <p:nvSpPr>
          <p:cNvPr id="23" name="TextBox 22"/>
          <p:cNvSpPr txBox="1"/>
          <p:nvPr/>
        </p:nvSpPr>
        <p:spPr>
          <a:xfrm>
            <a:off x="3779912" y="6453336"/>
            <a:ext cx="18004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b="1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机械臂工件装载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4167927" y="3786190"/>
            <a:ext cx="119616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输入/输出盒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>
                <a:hlinkClick r:id="rId2" action="ppaction://hlinkfile"/>
              </a:rPr>
              <a:t>Equator</a:t>
            </a:r>
            <a:r>
              <a:rPr lang="zh-CN" altLang="en-US" dirty="0">
                <a:hlinkClick r:id="rId2" action="ppaction://hlinkfile"/>
              </a:rPr>
              <a:t>与机器人及机床集成的演示视频</a:t>
            </a:r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自动化演示视频</a:t>
            </a:r>
          </a:p>
        </p:txBody>
      </p:sp>
    </p:spTree>
    <p:extLst>
      <p:ext uri="{BB962C8B-B14F-4D97-AF65-F5344CB8AC3E}">
        <p14:creationId xmlns:p14="http://schemas.microsoft.com/office/powerpoint/2010/main" val="268236767"/>
      </p:ext>
    </p:extLst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应用行业</a:t>
            </a:r>
            <a:endParaRPr lang="zh-CN" altLang="en-US" dirty="0"/>
          </a:p>
        </p:txBody>
      </p:sp>
      <p:grpSp>
        <p:nvGrpSpPr>
          <p:cNvPr id="2" name="Group 19"/>
          <p:cNvGrpSpPr/>
          <p:nvPr/>
        </p:nvGrpSpPr>
        <p:grpSpPr>
          <a:xfrm>
            <a:off x="395536" y="1412776"/>
            <a:ext cx="4536504" cy="1181100"/>
            <a:chOff x="395536" y="1412776"/>
            <a:chExt cx="4536504" cy="1181100"/>
          </a:xfrm>
        </p:grpSpPr>
        <p:pic>
          <p:nvPicPr>
            <p:cNvPr id="8195" name="Picture 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95536" y="1412776"/>
              <a:ext cx="2162175" cy="11811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3" name="TextBox 12"/>
            <p:cNvSpPr txBox="1"/>
            <p:nvPr/>
          </p:nvSpPr>
          <p:spPr bwMode="auto">
            <a:xfrm>
              <a:off x="2699792" y="1844824"/>
              <a:ext cx="2232248" cy="461665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2400" b="1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</a:schemeClr>
                  </a:solidFill>
                  <a:effectLst/>
                  <a:uLnTx/>
                  <a:uFillTx/>
                  <a:latin typeface="Arial" pitchFamily="34" charset="0"/>
                  <a:ea typeface="汉仪中等线简" pitchFamily="49" charset="-122"/>
                  <a:cs typeface="Arial" pitchFamily="34" charset="0"/>
                </a:rPr>
                <a:t>汽车</a:t>
              </a:r>
            </a:p>
          </p:txBody>
        </p:sp>
      </p:grpSp>
      <p:grpSp>
        <p:nvGrpSpPr>
          <p:cNvPr id="4" name="Group 20"/>
          <p:cNvGrpSpPr/>
          <p:nvPr/>
        </p:nvGrpSpPr>
        <p:grpSpPr>
          <a:xfrm>
            <a:off x="179512" y="2636912"/>
            <a:ext cx="4752528" cy="1409700"/>
            <a:chOff x="179512" y="2636912"/>
            <a:chExt cx="4752528" cy="1409700"/>
          </a:xfrm>
        </p:grpSpPr>
        <p:pic>
          <p:nvPicPr>
            <p:cNvPr id="8196" name="Picture 4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79512" y="2636912"/>
              <a:ext cx="2647950" cy="14097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4" name="TextBox 13"/>
            <p:cNvSpPr txBox="1"/>
            <p:nvPr/>
          </p:nvSpPr>
          <p:spPr bwMode="auto">
            <a:xfrm>
              <a:off x="2699792" y="3212976"/>
              <a:ext cx="2232248" cy="461665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2400" b="1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</a:schemeClr>
                  </a:solidFill>
                  <a:effectLst/>
                  <a:uLnTx/>
                  <a:uFillTx/>
                  <a:latin typeface="Arial" pitchFamily="34" charset="0"/>
                  <a:ea typeface="汉仪中等线简" pitchFamily="49" charset="-122"/>
                  <a:cs typeface="Arial" pitchFamily="34" charset="0"/>
                </a:rPr>
                <a:t>航空航天</a:t>
              </a:r>
            </a:p>
          </p:txBody>
        </p:sp>
      </p:grpSp>
      <p:grpSp>
        <p:nvGrpSpPr>
          <p:cNvPr id="5" name="Group 23"/>
          <p:cNvGrpSpPr/>
          <p:nvPr/>
        </p:nvGrpSpPr>
        <p:grpSpPr>
          <a:xfrm>
            <a:off x="5148064" y="3068960"/>
            <a:ext cx="3960440" cy="1428750"/>
            <a:chOff x="5148064" y="3068960"/>
            <a:chExt cx="3960440" cy="1428750"/>
          </a:xfrm>
        </p:grpSpPr>
        <p:pic>
          <p:nvPicPr>
            <p:cNvPr id="8199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148064" y="3068960"/>
              <a:ext cx="1609725" cy="14287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5" name="TextBox 14"/>
            <p:cNvSpPr txBox="1"/>
            <p:nvPr/>
          </p:nvSpPr>
          <p:spPr bwMode="auto">
            <a:xfrm>
              <a:off x="6732240" y="3212976"/>
              <a:ext cx="2376264" cy="461665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2400" b="1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</a:schemeClr>
                  </a:solidFill>
                  <a:effectLst/>
                  <a:uLnTx/>
                  <a:uFillTx/>
                  <a:latin typeface="Arial" pitchFamily="34" charset="0"/>
                  <a:ea typeface="汉仪中等线简" pitchFamily="49" charset="-122"/>
                  <a:cs typeface="Arial" pitchFamily="34" charset="0"/>
                </a:rPr>
                <a:t>冲压</a:t>
              </a:r>
            </a:p>
          </p:txBody>
        </p:sp>
      </p:grpSp>
      <p:grpSp>
        <p:nvGrpSpPr>
          <p:cNvPr id="6" name="Group 22"/>
          <p:cNvGrpSpPr/>
          <p:nvPr/>
        </p:nvGrpSpPr>
        <p:grpSpPr>
          <a:xfrm>
            <a:off x="5076056" y="1412776"/>
            <a:ext cx="3888432" cy="1581150"/>
            <a:chOff x="5076056" y="1412776"/>
            <a:chExt cx="3888432" cy="1581150"/>
          </a:xfrm>
        </p:grpSpPr>
        <p:pic>
          <p:nvPicPr>
            <p:cNvPr id="8198" name="Picture 6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5076056" y="1412776"/>
              <a:ext cx="1695450" cy="15811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6" name="TextBox 15"/>
            <p:cNvSpPr txBox="1"/>
            <p:nvPr/>
          </p:nvSpPr>
          <p:spPr bwMode="auto">
            <a:xfrm>
              <a:off x="6732240" y="1772816"/>
              <a:ext cx="2232248" cy="461665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2400" b="1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</a:schemeClr>
                  </a:solidFill>
                  <a:effectLst/>
                  <a:uLnTx/>
                  <a:uFillTx/>
                  <a:latin typeface="Arial" pitchFamily="34" charset="0"/>
                  <a:ea typeface="汉仪中等线简" pitchFamily="49" charset="-122"/>
                  <a:cs typeface="Arial" pitchFamily="34" charset="0"/>
                </a:rPr>
                <a:t>加工</a:t>
              </a:r>
            </a:p>
          </p:txBody>
        </p:sp>
      </p:grpSp>
      <p:grpSp>
        <p:nvGrpSpPr>
          <p:cNvPr id="7" name="Group 21"/>
          <p:cNvGrpSpPr/>
          <p:nvPr/>
        </p:nvGrpSpPr>
        <p:grpSpPr>
          <a:xfrm>
            <a:off x="539552" y="4077072"/>
            <a:ext cx="4536504" cy="2257425"/>
            <a:chOff x="539552" y="4077072"/>
            <a:chExt cx="4536504" cy="2257425"/>
          </a:xfrm>
        </p:grpSpPr>
        <p:pic>
          <p:nvPicPr>
            <p:cNvPr id="8197" name="Picture 5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539552" y="4077072"/>
              <a:ext cx="1762125" cy="22574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7" name="TextBox 16"/>
            <p:cNvSpPr txBox="1"/>
            <p:nvPr/>
          </p:nvSpPr>
          <p:spPr bwMode="auto">
            <a:xfrm>
              <a:off x="2699792" y="4902259"/>
              <a:ext cx="2376264" cy="461665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2400" b="1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</a:schemeClr>
                  </a:solidFill>
                  <a:effectLst/>
                  <a:uLnTx/>
                  <a:uFillTx/>
                  <a:latin typeface="Arial" pitchFamily="34" charset="0"/>
                  <a:ea typeface="汉仪中等线简" pitchFamily="49" charset="-122"/>
                  <a:cs typeface="Arial" pitchFamily="34" charset="0"/>
                </a:rPr>
                <a:t>通用制造</a:t>
              </a:r>
            </a:p>
          </p:txBody>
        </p:sp>
      </p:grpSp>
      <p:grpSp>
        <p:nvGrpSpPr>
          <p:cNvPr id="8" name="Group 24"/>
          <p:cNvGrpSpPr/>
          <p:nvPr/>
        </p:nvGrpSpPr>
        <p:grpSpPr>
          <a:xfrm>
            <a:off x="5148064" y="4653136"/>
            <a:ext cx="3816424" cy="1619250"/>
            <a:chOff x="5148064" y="4653136"/>
            <a:chExt cx="3816424" cy="1619250"/>
          </a:xfrm>
        </p:grpSpPr>
        <p:pic>
          <p:nvPicPr>
            <p:cNvPr id="8200" name="Picture 8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5148064" y="4653136"/>
              <a:ext cx="1638300" cy="1619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8" name="TextBox 17"/>
            <p:cNvSpPr txBox="1"/>
            <p:nvPr/>
          </p:nvSpPr>
          <p:spPr bwMode="auto">
            <a:xfrm>
              <a:off x="6732240" y="4869160"/>
              <a:ext cx="2232248" cy="461665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2400" b="1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</a:schemeClr>
                  </a:solidFill>
                  <a:effectLst/>
                  <a:uLnTx/>
                  <a:uFillTx/>
                  <a:latin typeface="Arial" pitchFamily="34" charset="0"/>
                  <a:ea typeface="汉仪中等线简" pitchFamily="49" charset="-122"/>
                  <a:cs typeface="Arial" pitchFamily="34" charset="0"/>
                </a:rPr>
                <a:t>装配与</a:t>
              </a:r>
              <a:r>
                <a:rPr lang="en-US" sz="2400" b="1" kern="0" dirty="0">
                  <a:solidFill>
                    <a:schemeClr val="tx1">
                      <a:lumMod val="75000"/>
                    </a:schemeClr>
                  </a:solidFill>
                  <a:latin typeface="Arial" pitchFamily="34" charset="0"/>
                  <a:ea typeface="汉仪中等线简" pitchFamily="49" charset="-122"/>
                  <a:cs typeface="Arial" pitchFamily="34" charset="0"/>
                </a:rPr>
                <a:t>成型</a:t>
              </a:r>
              <a:endParaRPr kumimoji="0" lang="zh-CN" sz="24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</a:schemeClr>
                </a:solidFill>
                <a:effectLst/>
                <a:uLnTx/>
                <a:uFillTx/>
                <a:latin typeface="Arial" pitchFamily="34" charset="0"/>
                <a:ea typeface="汉仪中等线简" pitchFamily="49" charset="-122"/>
                <a:cs typeface="Arial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1"/>
          </p:nvPr>
        </p:nvSpPr>
        <p:spPr>
          <a:xfrm>
            <a:off x="395536" y="1412778"/>
            <a:ext cx="8280920" cy="5256582"/>
          </a:xfrm>
        </p:spPr>
        <p:txBody>
          <a:bodyPr/>
          <a:lstStyle/>
          <a:p>
            <a:r>
              <a:rPr lang="zh-CN" altLang="en-US" sz="2200" dirty="0"/>
              <a:t>替代通用量具</a:t>
            </a:r>
            <a:endParaRPr lang="en-US" altLang="zh-CN" sz="2200" dirty="0"/>
          </a:p>
          <a:p>
            <a:endParaRPr lang="en-US" altLang="zh-CN" sz="2200" dirty="0"/>
          </a:p>
          <a:p>
            <a:r>
              <a:rPr lang="zh-CN" altLang="en-US" sz="2200" dirty="0"/>
              <a:t>适合测量中小件</a:t>
            </a:r>
            <a:endParaRPr lang="en-US" altLang="zh-CN" sz="2200" dirty="0"/>
          </a:p>
          <a:p>
            <a:endParaRPr lang="en-US" altLang="zh-CN" sz="2200" dirty="0"/>
          </a:p>
          <a:p>
            <a:r>
              <a:rPr lang="zh-CN" altLang="en-US" sz="2200" dirty="0"/>
              <a:t>运动部件采用并联结构，测量速度快</a:t>
            </a:r>
            <a:endParaRPr lang="en-US" altLang="zh-CN" sz="2200" dirty="0"/>
          </a:p>
          <a:p>
            <a:endParaRPr lang="en-US" altLang="zh-CN" sz="2200" dirty="0"/>
          </a:p>
          <a:p>
            <a:r>
              <a:rPr lang="zh-CN" altLang="en-US" sz="2200" dirty="0"/>
              <a:t>重复性高</a:t>
            </a:r>
            <a:r>
              <a:rPr lang="en-US" altLang="zh-CN" sz="2200" dirty="0"/>
              <a:t>±0.002μm</a:t>
            </a:r>
          </a:p>
          <a:p>
            <a:endParaRPr lang="en-US" altLang="zh-CN" sz="2200" dirty="0"/>
          </a:p>
          <a:p>
            <a:r>
              <a:rPr lang="zh-CN" altLang="en-US" sz="2200" dirty="0"/>
              <a:t>无需压缩空气，只需三相电源。</a:t>
            </a:r>
            <a:endParaRPr lang="en-US" altLang="zh-CN" sz="2200" dirty="0"/>
          </a:p>
          <a:p>
            <a:endParaRPr lang="en-US" altLang="zh-CN" sz="2200" dirty="0"/>
          </a:p>
          <a:p>
            <a:r>
              <a:rPr lang="zh-CN" altLang="en-US" sz="2200" dirty="0"/>
              <a:t>安装简单，方便搬运。</a:t>
            </a:r>
            <a:endParaRPr lang="en-US" altLang="zh-CN" sz="2200" dirty="0"/>
          </a:p>
          <a:p>
            <a:endParaRPr lang="en-US" altLang="zh-CN" sz="2200" dirty="0"/>
          </a:p>
          <a:p>
            <a:r>
              <a:rPr lang="zh-CN" altLang="en-US" sz="2200" dirty="0"/>
              <a:t>不同工件间快速切换，一机多用。</a:t>
            </a:r>
            <a:endParaRPr lang="en-US" altLang="zh-CN" sz="2200" dirty="0"/>
          </a:p>
          <a:p>
            <a:endParaRPr lang="en-US" altLang="zh-CN" dirty="0"/>
          </a:p>
          <a:p>
            <a:endParaRPr lang="zh-CN" altLang="en-US" dirty="0"/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Equator</a:t>
            </a:r>
            <a:r>
              <a:rPr lang="zh-CN" altLang="en-US" dirty="0"/>
              <a:t>的特点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sz="2200" dirty="0"/>
              <a:t>总体成本低</a:t>
            </a:r>
            <a:endParaRPr lang="en-US" altLang="zh-CN" sz="2200" dirty="0"/>
          </a:p>
          <a:p>
            <a:endParaRPr lang="zh-CN" altLang="en-US" sz="2200" dirty="0"/>
          </a:p>
          <a:p>
            <a:r>
              <a:rPr lang="zh-CN" altLang="en-US" sz="2200" dirty="0"/>
              <a:t>软件通用性强</a:t>
            </a:r>
            <a:endParaRPr lang="en-US" altLang="zh-CN" sz="2200" dirty="0"/>
          </a:p>
          <a:p>
            <a:endParaRPr lang="en-US" altLang="zh-CN" sz="2200" dirty="0"/>
          </a:p>
          <a:p>
            <a:r>
              <a:rPr lang="zh-CN" altLang="en-US" sz="2200" dirty="0"/>
              <a:t>适合用于学校教学</a:t>
            </a:r>
            <a:endParaRPr lang="en-US" altLang="zh-CN" sz="2200" dirty="0"/>
          </a:p>
          <a:p>
            <a:endParaRPr lang="zh-CN" altLang="en-US" sz="2200" dirty="0"/>
          </a:p>
          <a:p>
            <a:r>
              <a:rPr lang="zh-CN" altLang="en-US" sz="2200" dirty="0"/>
              <a:t>用于批量产品的检测</a:t>
            </a:r>
            <a:endParaRPr lang="en-US" altLang="zh-CN" sz="2200" dirty="0"/>
          </a:p>
          <a:p>
            <a:endParaRPr lang="zh-CN" altLang="en-US" sz="2200" dirty="0"/>
          </a:p>
          <a:p>
            <a:r>
              <a:rPr lang="zh-CN" altLang="en-US" sz="2200" dirty="0"/>
              <a:t>可与数控机床通讯，返回刀补</a:t>
            </a:r>
            <a:endParaRPr lang="en-US" altLang="zh-CN" sz="2200" dirty="0"/>
          </a:p>
          <a:p>
            <a:endParaRPr lang="zh-CN" altLang="en-US" sz="2200" dirty="0"/>
          </a:p>
          <a:p>
            <a:r>
              <a:rPr lang="zh-CN" altLang="en-US" sz="2200" dirty="0"/>
              <a:t>与机器人配合，自动上下料</a:t>
            </a:r>
            <a:endParaRPr lang="en-US" altLang="zh-CN" sz="2200" dirty="0"/>
          </a:p>
          <a:p>
            <a:endParaRPr lang="zh-CN" altLang="en-US" sz="2200" dirty="0"/>
          </a:p>
          <a:p>
            <a:r>
              <a:rPr lang="zh-CN" altLang="en-US" sz="2200" dirty="0"/>
              <a:t>实时过程监控</a:t>
            </a:r>
          </a:p>
          <a:p>
            <a:endParaRPr lang="zh-CN" altLang="en-US" dirty="0"/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Equator</a:t>
            </a:r>
            <a:r>
              <a:rPr lang="zh-CN" altLang="en-US" dirty="0"/>
              <a:t>的特点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1"/>
          </p:nvPr>
        </p:nvSpPr>
        <p:spPr/>
        <p:txBody>
          <a:bodyPr anchor="ctr" anchorCtr="0"/>
          <a:lstStyle/>
          <a:p>
            <a:pPr marL="0" indent="0" algn="ctr">
              <a:buNone/>
            </a:pPr>
            <a:r>
              <a:rPr lang="en-US" altLang="zh-CN" sz="5400" dirty="0"/>
              <a:t>END</a:t>
            </a:r>
            <a:endParaRPr lang="zh-CN" altLang="en-US" sz="5400" dirty="0"/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>
                <a:solidFill>
                  <a:schemeClr val="accent1"/>
                </a:solidFill>
              </a:rPr>
              <a:t>END</a:t>
            </a:r>
            <a:endParaRPr lang="zh-CN" altLang="en-US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/>
</p:sld>
</file>

<file path=ppt/theme/theme1.xml><?xml version="1.0" encoding="utf-8"?>
<a:theme xmlns:a="http://schemas.openxmlformats.org/drawingml/2006/main" name="Renishaw">
  <a:themeElements>
    <a:clrScheme name="Renishaw &amp; Process control">
      <a:dk1>
        <a:srgbClr val="515151"/>
      </a:dk1>
      <a:lt1>
        <a:srgbClr val="FFFFFF"/>
      </a:lt1>
      <a:dk2>
        <a:srgbClr val="A3A3A3"/>
      </a:dk2>
      <a:lt2>
        <a:srgbClr val="FFFFFF"/>
      </a:lt2>
      <a:accent1>
        <a:srgbClr val="FF9933"/>
      </a:accent1>
      <a:accent2>
        <a:srgbClr val="000000"/>
      </a:accent2>
      <a:accent3>
        <a:srgbClr val="0000FF"/>
      </a:accent3>
      <a:accent4>
        <a:srgbClr val="BC01FF"/>
      </a:accent4>
      <a:accent5>
        <a:srgbClr val="008A00"/>
      </a:accent5>
      <a:accent6>
        <a:srgbClr val="FF0000"/>
      </a:accent6>
      <a:hlink>
        <a:srgbClr val="002060"/>
      </a:hlink>
      <a:folHlink>
        <a:srgbClr val="5E0080"/>
      </a:folHlink>
    </a:clrScheme>
    <a:fontScheme name="Office 主题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noFill/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46800" rIns="90000" bIns="46800" numCol="1" rtlCol="0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sz="2000" b="0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  <a:txDef>
      <a:spPr bwMode="auto">
        <a:solidFill>
          <a:schemeClr val="bg1">
            <a:alpha val="79999"/>
          </a:schemeClr>
        </a:solidFill>
        <a:ln w="9525" algn="ctr">
          <a:noFill/>
          <a:miter lim="800000"/>
          <a:headEnd/>
          <a:tailEnd/>
        </a:ln>
      </a:spPr>
      <a:bodyPr wrap="square" rtlCol="0">
        <a:noAutofit/>
      </a:bodyPr>
      <a:lstStyle>
        <a:defPPr>
          <a:defRPr sz="1200" b="1" dirty="0" smtClean="0">
            <a:solidFill>
              <a:schemeClr val="accent1"/>
            </a:solidFill>
          </a:defRPr>
        </a:defPPr>
      </a:lstStyle>
    </a:txDef>
  </a:objectDefaults>
  <a:extraClrSchemeLst>
    <a:extraClrScheme>
      <a:clrScheme name="Office Theme 1">
        <a:dk1>
          <a:srgbClr val="666666"/>
        </a:dk1>
        <a:lt1>
          <a:srgbClr val="FFFFFF"/>
        </a:lt1>
        <a:dk2>
          <a:srgbClr val="FFFFFF"/>
        </a:dk2>
        <a:lt2>
          <a:srgbClr val="999999"/>
        </a:lt2>
        <a:accent1>
          <a:srgbClr val="FF9933"/>
        </a:accent1>
        <a:accent2>
          <a:srgbClr val="999999"/>
        </a:accent2>
        <a:accent3>
          <a:srgbClr val="FFFFFF"/>
        </a:accent3>
        <a:accent4>
          <a:srgbClr val="565656"/>
        </a:accent4>
        <a:accent5>
          <a:srgbClr val="FFCAAD"/>
        </a:accent5>
        <a:accent6>
          <a:srgbClr val="8A8A8A"/>
        </a:accent6>
        <a:hlink>
          <a:srgbClr val="FF6600"/>
        </a:hlink>
        <a:folHlink>
          <a:srgbClr val="0033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Renishaw" id="{59BC67E5-2567-4B02-9D84-A5C8D6FBBE60}" vid="{060BE04F-6817-41C7-BFFC-C40ECB4DD6AD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Renishaw PPT统一模板</Template>
  <TotalTime>1243</TotalTime>
  <Words>1164</Words>
  <Application>Microsoft Office PowerPoint</Application>
  <PresentationFormat>全屏显示(4:3)</PresentationFormat>
  <Paragraphs>346</Paragraphs>
  <Slides>35</Slides>
  <Notes>25</Notes>
  <HiddenSlides>0</HiddenSlides>
  <MMClips>1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35</vt:i4>
      </vt:variant>
    </vt:vector>
  </HeadingPairs>
  <TitlesOfParts>
    <vt:vector size="44" baseType="lpstr">
      <vt:lpstr>Wingdings (PCL6)</vt:lpstr>
      <vt:lpstr>汉仪中等线简</vt:lpstr>
      <vt:lpstr>宋体</vt:lpstr>
      <vt:lpstr>宋体</vt:lpstr>
      <vt:lpstr>微软雅黑</vt:lpstr>
      <vt:lpstr>Arial</vt:lpstr>
      <vt:lpstr>Calibri</vt:lpstr>
      <vt:lpstr>Wingdings</vt:lpstr>
      <vt:lpstr>Renishaw</vt:lpstr>
      <vt:lpstr>Equator比对仪介绍</vt:lpstr>
      <vt:lpstr>检测工件的方法？</vt:lpstr>
      <vt:lpstr>定制量具</vt:lpstr>
      <vt:lpstr>坐标测量机</vt:lpstr>
      <vt:lpstr>手动工具</vt:lpstr>
      <vt:lpstr>三种测量方法的对比</vt:lpstr>
      <vt:lpstr>Equator比对仪</vt:lpstr>
      <vt:lpstr>Equator比对仪是什么？</vt:lpstr>
      <vt:lpstr>Equator比对仪演示视频</vt:lpstr>
      <vt:lpstr>Equator比对仪系统组成 </vt:lpstr>
      <vt:lpstr>Equator比对仪硬件结构 </vt:lpstr>
      <vt:lpstr>Equator比对仪系统技术参数</vt:lpstr>
      <vt:lpstr>比对仪的测量原理</vt:lpstr>
      <vt:lpstr>精度和重复性之间的差异</vt:lpstr>
      <vt:lpstr>比对过程</vt:lpstr>
      <vt:lpstr>比对量测- 范例</vt:lpstr>
      <vt:lpstr>比对量测- 范例</vt:lpstr>
      <vt:lpstr>比对量测- 范例</vt:lpstr>
      <vt:lpstr>比对量测- 范例</vt:lpstr>
      <vt:lpstr>比对量测- 范例</vt:lpstr>
      <vt:lpstr>比对量测- 范例</vt:lpstr>
      <vt:lpstr>比对量测- 范例</vt:lpstr>
      <vt:lpstr>运作原理   和 CMM运用的考虑基础不同</vt:lpstr>
      <vt:lpstr>在热不稳定环境中依然保持精度</vt:lpstr>
      <vt:lpstr>比对仪测量原理演示视频</vt:lpstr>
      <vt:lpstr> Any question </vt:lpstr>
      <vt:lpstr>过程控制</vt:lpstr>
      <vt:lpstr>过程控制</vt:lpstr>
      <vt:lpstr>RPM演示视频</vt:lpstr>
      <vt:lpstr>自动化</vt:lpstr>
      <vt:lpstr>自动化演示视频</vt:lpstr>
      <vt:lpstr>应用行业</vt:lpstr>
      <vt:lpstr>Equator的特点</vt:lpstr>
      <vt:lpstr>Equator的特点</vt:lpstr>
      <vt:lpstr>END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INTUO软件介绍</dc:title>
  <dc:creator>Simon Guo</dc:creator>
  <cp:lastModifiedBy>Simon Guo</cp:lastModifiedBy>
  <cp:revision>145</cp:revision>
  <dcterms:created xsi:type="dcterms:W3CDTF">2016-06-28T02:19:54Z</dcterms:created>
  <dcterms:modified xsi:type="dcterms:W3CDTF">2016-07-27T05:33:25Z</dcterms:modified>
</cp:coreProperties>
</file>